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8"/>
  </p:notesMasterIdLst>
  <p:sldIdLst>
    <p:sldId id="256" r:id="rId2"/>
    <p:sldId id="567" r:id="rId3"/>
    <p:sldId id="261" r:id="rId4"/>
    <p:sldId id="268" r:id="rId5"/>
    <p:sldId id="269" r:id="rId6"/>
    <p:sldId id="270" r:id="rId7"/>
    <p:sldId id="278" r:id="rId8"/>
    <p:sldId id="280" r:id="rId9"/>
    <p:sldId id="271" r:id="rId10"/>
    <p:sldId id="272" r:id="rId11"/>
    <p:sldId id="273" r:id="rId12"/>
    <p:sldId id="274" r:id="rId13"/>
    <p:sldId id="281" r:id="rId14"/>
    <p:sldId id="282" r:id="rId15"/>
    <p:sldId id="283" r:id="rId16"/>
    <p:sldId id="286" r:id="rId17"/>
    <p:sldId id="287" r:id="rId18"/>
    <p:sldId id="284" r:id="rId19"/>
    <p:sldId id="285" r:id="rId20"/>
    <p:sldId id="288" r:id="rId21"/>
    <p:sldId id="289" r:id="rId22"/>
    <p:sldId id="290" r:id="rId23"/>
    <p:sldId id="292" r:id="rId24"/>
    <p:sldId id="293" r:id="rId25"/>
    <p:sldId id="294" r:id="rId26"/>
    <p:sldId id="295" r:id="rId27"/>
    <p:sldId id="296" r:id="rId28"/>
    <p:sldId id="262" r:id="rId29"/>
    <p:sldId id="638" r:id="rId30"/>
    <p:sldId id="275" r:id="rId31"/>
    <p:sldId id="291" r:id="rId32"/>
    <p:sldId id="297" r:id="rId33"/>
    <p:sldId id="298" r:id="rId34"/>
    <p:sldId id="263" r:id="rId35"/>
    <p:sldId id="684" r:id="rId36"/>
    <p:sldId id="606" r:id="rId37"/>
    <p:sldId id="607" r:id="rId38"/>
    <p:sldId id="608" r:id="rId39"/>
    <p:sldId id="609" r:id="rId40"/>
    <p:sldId id="611" r:id="rId41"/>
    <p:sldId id="612" r:id="rId42"/>
    <p:sldId id="613" r:id="rId43"/>
    <p:sldId id="610" r:id="rId44"/>
    <p:sldId id="614" r:id="rId45"/>
    <p:sldId id="615" r:id="rId46"/>
    <p:sldId id="616" r:id="rId47"/>
    <p:sldId id="617" r:id="rId48"/>
    <p:sldId id="618" r:id="rId49"/>
    <p:sldId id="619" r:id="rId50"/>
    <p:sldId id="620" r:id="rId51"/>
    <p:sldId id="621" r:id="rId52"/>
    <p:sldId id="622" r:id="rId53"/>
    <p:sldId id="623" r:id="rId54"/>
    <p:sldId id="624" r:id="rId55"/>
    <p:sldId id="625" r:id="rId56"/>
    <p:sldId id="626" r:id="rId57"/>
    <p:sldId id="627" r:id="rId58"/>
    <p:sldId id="628" r:id="rId59"/>
    <p:sldId id="629" r:id="rId60"/>
    <p:sldId id="630" r:id="rId61"/>
    <p:sldId id="631" r:id="rId62"/>
    <p:sldId id="632" r:id="rId63"/>
    <p:sldId id="633" r:id="rId64"/>
    <p:sldId id="634" r:id="rId65"/>
    <p:sldId id="642" r:id="rId66"/>
    <p:sldId id="685" r:id="rId67"/>
    <p:sldId id="569" r:id="rId68"/>
    <p:sldId id="570" r:id="rId69"/>
    <p:sldId id="571" r:id="rId70"/>
    <p:sldId id="572" r:id="rId71"/>
    <p:sldId id="573" r:id="rId72"/>
    <p:sldId id="574" r:id="rId73"/>
    <p:sldId id="575" r:id="rId74"/>
    <p:sldId id="576" r:id="rId75"/>
    <p:sldId id="577" r:id="rId76"/>
    <p:sldId id="578" r:id="rId77"/>
    <p:sldId id="579" r:id="rId78"/>
    <p:sldId id="580" r:id="rId79"/>
    <p:sldId id="581" r:id="rId80"/>
    <p:sldId id="582" r:id="rId81"/>
    <p:sldId id="694" r:id="rId82"/>
    <p:sldId id="687" r:id="rId83"/>
    <p:sldId id="688" r:id="rId84"/>
    <p:sldId id="689" r:id="rId85"/>
    <p:sldId id="690" r:id="rId86"/>
    <p:sldId id="583" r:id="rId87"/>
    <p:sldId id="692" r:id="rId88"/>
    <p:sldId id="584" r:id="rId89"/>
    <p:sldId id="585" r:id="rId90"/>
    <p:sldId id="586" r:id="rId91"/>
    <p:sldId id="587" r:id="rId92"/>
    <p:sldId id="588" r:id="rId93"/>
    <p:sldId id="589" r:id="rId94"/>
    <p:sldId id="591" r:id="rId95"/>
    <p:sldId id="592" r:id="rId96"/>
    <p:sldId id="593" r:id="rId97"/>
    <p:sldId id="594" r:id="rId98"/>
    <p:sldId id="595" r:id="rId99"/>
    <p:sldId id="590" r:id="rId100"/>
    <p:sldId id="596" r:id="rId101"/>
    <p:sldId id="597" r:id="rId102"/>
    <p:sldId id="598" r:id="rId103"/>
    <p:sldId id="599" r:id="rId104"/>
    <p:sldId id="600" r:id="rId105"/>
    <p:sldId id="693" r:id="rId106"/>
    <p:sldId id="602" r:id="rId107"/>
    <p:sldId id="603" r:id="rId108"/>
    <p:sldId id="604" r:id="rId109"/>
    <p:sldId id="601" r:id="rId110"/>
    <p:sldId id="686" r:id="rId111"/>
    <p:sldId id="645" r:id="rId112"/>
    <p:sldId id="635" r:id="rId113"/>
    <p:sldId id="636" r:id="rId114"/>
    <p:sldId id="695" r:id="rId115"/>
    <p:sldId id="696" r:id="rId116"/>
    <p:sldId id="637" r:id="rId117"/>
    <p:sldId id="643" r:id="rId118"/>
    <p:sldId id="646" r:id="rId119"/>
    <p:sldId id="647" r:id="rId120"/>
    <p:sldId id="648" r:id="rId121"/>
    <p:sldId id="649" r:id="rId122"/>
    <p:sldId id="650" r:id="rId123"/>
    <p:sldId id="651" r:id="rId124"/>
    <p:sldId id="652" r:id="rId125"/>
    <p:sldId id="655" r:id="rId126"/>
    <p:sldId id="641" r:id="rId127"/>
    <p:sldId id="653" r:id="rId128"/>
    <p:sldId id="654" r:id="rId129"/>
    <p:sldId id="656" r:id="rId130"/>
    <p:sldId id="657" r:id="rId131"/>
    <p:sldId id="658" r:id="rId132"/>
    <p:sldId id="659" r:id="rId133"/>
    <p:sldId id="660" r:id="rId134"/>
    <p:sldId id="661" r:id="rId135"/>
    <p:sldId id="662" r:id="rId136"/>
    <p:sldId id="663" r:id="rId137"/>
    <p:sldId id="664" r:id="rId138"/>
    <p:sldId id="665" r:id="rId139"/>
    <p:sldId id="666" r:id="rId140"/>
    <p:sldId id="667" r:id="rId141"/>
    <p:sldId id="668" r:id="rId142"/>
    <p:sldId id="669" r:id="rId143"/>
    <p:sldId id="670" r:id="rId144"/>
    <p:sldId id="671" r:id="rId145"/>
    <p:sldId id="672" r:id="rId146"/>
    <p:sldId id="673" r:id="rId147"/>
    <p:sldId id="674" r:id="rId148"/>
    <p:sldId id="680" r:id="rId149"/>
    <p:sldId id="681" r:id="rId150"/>
    <p:sldId id="682" r:id="rId151"/>
    <p:sldId id="675" r:id="rId152"/>
    <p:sldId id="676" r:id="rId153"/>
    <p:sldId id="677" r:id="rId154"/>
    <p:sldId id="678" r:id="rId155"/>
    <p:sldId id="679" r:id="rId156"/>
    <p:sldId id="683" r:id="rId1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2SbUT9TqWsmPlBEWc2oA==" hashData="OiUbfehAzreofc6gXcEAy+s3llh9X2FYzRdrtKQPfAYRYhJMKZss9jIF6cFMbN4FNdzvN75VnhXCPpy0HOacD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343" autoAdjust="0"/>
  </p:normalViewPr>
  <p:slideViewPr>
    <p:cSldViewPr snapToGrid="0">
      <p:cViewPr varScale="1">
        <p:scale>
          <a:sx n="75" d="100"/>
          <a:sy n="75" d="100"/>
        </p:scale>
        <p:origin x="9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6A2BFF-F486-441D-B590-8C2142B67C2B}"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581C1-9D04-4533-8355-A6989ED75909}" type="slidenum">
              <a:rPr lang="en-US" smtClean="0"/>
              <a:t>‹#›</a:t>
            </a:fld>
            <a:endParaRPr lang="en-US"/>
          </a:p>
        </p:txBody>
      </p:sp>
    </p:spTree>
    <p:extLst>
      <p:ext uri="{BB962C8B-B14F-4D97-AF65-F5344CB8AC3E}">
        <p14:creationId xmlns:p14="http://schemas.microsoft.com/office/powerpoint/2010/main" val="2150104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da.io/en/lates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python.org/3/library/datetime.html#datetime.datetime"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volker48/python-concurrency"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jetbrains.com/pycharm/promo/anaconda/"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spyder-ide.org/" TargetMode="External"/><Relationship Id="rId4" Type="http://schemas.openxmlformats.org/officeDocument/2006/relationships/hyperlink" Target="https://code.visualstudio.com/docs/languages/pytho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Python is  a high-level and general-purpose programming language along with being object-oriented and open source.</a:t>
            </a:r>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3</a:t>
            </a:fld>
            <a:endParaRPr lang="en-US"/>
          </a:p>
        </p:txBody>
      </p:sp>
    </p:spTree>
    <p:extLst>
      <p:ext uri="{BB962C8B-B14F-4D97-AF65-F5344CB8AC3E}">
        <p14:creationId xmlns:p14="http://schemas.microsoft.com/office/powerpoint/2010/main" val="946765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https://conda.io/en/latest/</a:t>
            </a:r>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18</a:t>
            </a:fld>
            <a:endParaRPr lang="en-US"/>
          </a:p>
        </p:txBody>
      </p:sp>
    </p:spTree>
    <p:extLst>
      <p:ext uri="{BB962C8B-B14F-4D97-AF65-F5344CB8AC3E}">
        <p14:creationId xmlns:p14="http://schemas.microsoft.com/office/powerpoint/2010/main" val="2565221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interface is similar to </a:t>
            </a:r>
            <a:r>
              <a:rPr lang="en-US" sz="1200" b="0" i="0" kern="1200" dirty="0" err="1">
                <a:solidFill>
                  <a:schemeClr val="tx1"/>
                </a:solidFill>
                <a:effectLst/>
                <a:latin typeface="+mn-lt"/>
                <a:ea typeface="+mn-ea"/>
                <a:cs typeface="+mn-cs"/>
              </a:rPr>
              <a:t>IPython</a:t>
            </a:r>
            <a:r>
              <a:rPr lang="en-US" sz="1200" b="0" i="0" kern="1200" dirty="0">
                <a:solidFill>
                  <a:schemeClr val="tx1"/>
                </a:solidFill>
                <a:effectLst/>
                <a:latin typeface="+mn-lt"/>
                <a:ea typeface="+mn-ea"/>
                <a:cs typeface="+mn-cs"/>
              </a:rPr>
              <a:t> shell. However, there are a lot of other advantages.</a:t>
            </a:r>
          </a:p>
          <a:p>
            <a:r>
              <a:rPr lang="en-US" sz="1200" b="0" i="0" kern="1200" dirty="0">
                <a:solidFill>
                  <a:schemeClr val="tx1"/>
                </a:solidFill>
                <a:effectLst/>
                <a:latin typeface="+mn-lt"/>
                <a:ea typeface="+mn-ea"/>
                <a:cs typeface="+mn-cs"/>
              </a:rPr>
              <a:t>For instance, you can insert and delete cells. A cell can contain code, heading or a markdown text which acts as documentation. The code in any cell can be run. Another advantage is that data visualizations generated by libraries like Matplotlib can be incorporated inline.</a:t>
            </a:r>
          </a:p>
          <a:p>
            <a:r>
              <a:rPr lang="en-US" sz="1200" b="0" i="0" kern="1200" dirty="0">
                <a:solidFill>
                  <a:schemeClr val="tx1"/>
                </a:solidFill>
                <a:effectLst/>
                <a:latin typeface="+mn-lt"/>
                <a:ea typeface="+mn-ea"/>
                <a:cs typeface="+mn-cs"/>
              </a:rPr>
              <a:t>The notebook is saved with the .</a:t>
            </a:r>
            <a:r>
              <a:rPr lang="en-US" sz="1200" b="0" i="0" kern="1200" dirty="0" err="1">
                <a:solidFill>
                  <a:schemeClr val="tx1"/>
                </a:solidFill>
                <a:effectLst/>
                <a:latin typeface="+mn-lt"/>
                <a:ea typeface="+mn-ea"/>
                <a:cs typeface="+mn-cs"/>
              </a:rPr>
              <a:t>ipynb</a:t>
            </a:r>
            <a:r>
              <a:rPr lang="en-US" sz="1200" b="0" i="0" kern="1200" dirty="0">
                <a:solidFill>
                  <a:schemeClr val="tx1"/>
                </a:solidFill>
                <a:effectLst/>
                <a:latin typeface="+mn-lt"/>
                <a:ea typeface="+mn-ea"/>
                <a:cs typeface="+mn-cs"/>
              </a:rPr>
              <a:t> extension. It can be exported to HTML or PDF format so that it can be shared.</a:t>
            </a:r>
          </a:p>
          <a:p>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21</a:t>
            </a:fld>
            <a:endParaRPr lang="en-US"/>
          </a:p>
        </p:txBody>
      </p:sp>
    </p:spTree>
    <p:extLst>
      <p:ext uri="{BB962C8B-B14F-4D97-AF65-F5344CB8AC3E}">
        <p14:creationId xmlns:p14="http://schemas.microsoft.com/office/powerpoint/2010/main" val="844699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will create </a:t>
            </a:r>
            <a:r>
              <a:rPr lang="en-US" sz="1200" b="1" i="0" kern="1200" dirty="0">
                <a:solidFill>
                  <a:schemeClr val="tx1"/>
                </a:solidFill>
                <a:effectLst/>
                <a:latin typeface="+mn-lt"/>
                <a:ea typeface="+mn-ea"/>
                <a:cs typeface="+mn-cs"/>
              </a:rPr>
              <a:t>c:\myvenv</a:t>
            </a:r>
            <a:r>
              <a:rPr lang="en-US" sz="1200" b="0" i="0" kern="1200" dirty="0">
                <a:solidFill>
                  <a:schemeClr val="tx1"/>
                </a:solidFill>
                <a:effectLst/>
                <a:latin typeface="+mn-lt"/>
                <a:ea typeface="+mn-ea"/>
                <a:cs typeface="+mn-cs"/>
              </a:rPr>
              <a:t> and directories inside it containing a copy of the Python interpreter, the standard library, and other supporting files.</a:t>
            </a:r>
          </a:p>
          <a:p>
            <a:r>
              <a:rPr lang="en-US" sz="1200" b="0" i="0" kern="1200" dirty="0">
                <a:solidFill>
                  <a:schemeClr val="tx1"/>
                </a:solidFill>
                <a:effectLst/>
                <a:latin typeface="+mn-lt"/>
                <a:ea typeface="+mn-ea"/>
                <a:cs typeface="+mn-cs"/>
              </a:rPr>
              <a:t>To activate the environment run a batch file called activate.bat in the scripts subdirectory. The name of the current environment appears on the left side of the windows command prompt.</a:t>
            </a:r>
          </a:p>
          <a:p>
            <a:r>
              <a:rPr lang="en-US" sz="1200" b="0" i="0" kern="1200" dirty="0">
                <a:solidFill>
                  <a:schemeClr val="tx1"/>
                </a:solidFill>
                <a:effectLst/>
                <a:latin typeface="+mn-lt"/>
                <a:ea typeface="+mn-ea"/>
                <a:cs typeface="+mn-cs"/>
              </a:rPr>
              <a:t>Now you can run a local copy of the Python interpreter from the command prompt.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online free available shells.</a:t>
            </a:r>
          </a:p>
          <a:p>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22</a:t>
            </a:fld>
            <a:endParaRPr lang="en-US"/>
          </a:p>
        </p:txBody>
      </p:sp>
    </p:spTree>
    <p:extLst>
      <p:ext uri="{BB962C8B-B14F-4D97-AF65-F5344CB8AC3E}">
        <p14:creationId xmlns:p14="http://schemas.microsoft.com/office/powerpoint/2010/main" val="743948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vocabulary is very small i.e. “The reserved words” (words that have special meaning to Python)</a:t>
            </a:r>
          </a:p>
          <a:p>
            <a:r>
              <a:rPr lang="en-US" dirty="0"/>
              <a:t>We can create our own words which we call as Variables. Python’s reserved words cannot be used for variables.</a:t>
            </a:r>
          </a:p>
        </p:txBody>
      </p:sp>
      <p:sp>
        <p:nvSpPr>
          <p:cNvPr id="4" name="Slide Number Placeholder 3"/>
          <p:cNvSpPr>
            <a:spLocks noGrp="1"/>
          </p:cNvSpPr>
          <p:nvPr>
            <p:ph type="sldNum" sz="quarter" idx="5"/>
          </p:nvPr>
        </p:nvSpPr>
        <p:spPr/>
        <p:txBody>
          <a:bodyPr/>
          <a:lstStyle/>
          <a:p>
            <a:fld id="{ACF581C1-9D04-4533-8355-A6989ED75909}" type="slidenum">
              <a:rPr lang="en-US" smtClean="0"/>
              <a:t>30</a:t>
            </a:fld>
            <a:endParaRPr lang="en-US"/>
          </a:p>
        </p:txBody>
      </p:sp>
    </p:spTree>
    <p:extLst>
      <p:ext uri="{BB962C8B-B14F-4D97-AF65-F5344CB8AC3E}">
        <p14:creationId xmlns:p14="http://schemas.microsoft.com/office/powerpoint/2010/main" val="84419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Inversing only possible only on square matrix.</a:t>
            </a:r>
          </a:p>
          <a:p>
            <a:r>
              <a:rPr lang="en-US" dirty="0"/>
              <a:t>Trace is only for diagonals and its in increment and only applied left to right.</a:t>
            </a:r>
          </a:p>
        </p:txBody>
      </p:sp>
      <p:sp>
        <p:nvSpPr>
          <p:cNvPr id="4" name="Slide Number Placeholder 3"/>
          <p:cNvSpPr>
            <a:spLocks noGrp="1"/>
          </p:cNvSpPr>
          <p:nvPr>
            <p:ph type="sldNum" sz="quarter" idx="5"/>
          </p:nvPr>
        </p:nvSpPr>
        <p:spPr/>
        <p:txBody>
          <a:bodyPr/>
          <a:lstStyle/>
          <a:p>
            <a:fld id="{ACF581C1-9D04-4533-8355-A6989ED75909}" type="slidenum">
              <a:rPr lang="en-US" smtClean="0"/>
              <a:t>64</a:t>
            </a:fld>
            <a:endParaRPr lang="en-US"/>
          </a:p>
        </p:txBody>
      </p:sp>
    </p:spTree>
    <p:extLst>
      <p:ext uri="{BB962C8B-B14F-4D97-AF65-F5344CB8AC3E}">
        <p14:creationId xmlns:p14="http://schemas.microsoft.com/office/powerpoint/2010/main" val="2122922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is still a low level tool when it comes to data munging.</a:t>
            </a:r>
          </a:p>
        </p:txBody>
      </p:sp>
      <p:sp>
        <p:nvSpPr>
          <p:cNvPr id="4" name="Slide Number Placeholder 3"/>
          <p:cNvSpPr>
            <a:spLocks noGrp="1"/>
          </p:cNvSpPr>
          <p:nvPr>
            <p:ph type="sldNum" sz="quarter" idx="5"/>
          </p:nvPr>
        </p:nvSpPr>
        <p:spPr/>
        <p:txBody>
          <a:bodyPr/>
          <a:lstStyle/>
          <a:p>
            <a:fld id="{ACF581C1-9D04-4533-8355-A6989ED75909}" type="slidenum">
              <a:rPr lang="en-US" smtClean="0"/>
              <a:t>67</a:t>
            </a:fld>
            <a:endParaRPr lang="en-US"/>
          </a:p>
        </p:txBody>
      </p:sp>
    </p:spTree>
    <p:extLst>
      <p:ext uri="{BB962C8B-B14F-4D97-AF65-F5344CB8AC3E}">
        <p14:creationId xmlns:p14="http://schemas.microsoft.com/office/powerpoint/2010/main" val="287068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  Has powerful data structures such as series or Data Frames</a:t>
            </a:r>
          </a:p>
          <a:p>
            <a:r>
              <a:rPr lang="en-US" dirty="0"/>
              <a:t>                Built on top of </a:t>
            </a:r>
            <a:r>
              <a:rPr lang="en-US" dirty="0" err="1"/>
              <a:t>Numpy</a:t>
            </a:r>
            <a:r>
              <a:rPr lang="en-US" dirty="0"/>
              <a:t> , thus its fast and efficient for Data Wrangling</a:t>
            </a:r>
          </a:p>
          <a:p>
            <a:r>
              <a:rPr lang="en-US" dirty="0"/>
              <a:t>                Its functions and methods make Data aggregation and transformation easier.</a:t>
            </a:r>
          </a:p>
          <a:p>
            <a:r>
              <a:rPr lang="en-US" dirty="0"/>
              <a:t>                Has tools for reading and writing data in various data structures.</a:t>
            </a:r>
          </a:p>
          <a:p>
            <a:r>
              <a:rPr lang="en-US" dirty="0"/>
              <a:t>                Data alignment through labeling is intelligent and automated mechanism.</a:t>
            </a:r>
          </a:p>
          <a:p>
            <a:r>
              <a:rPr lang="en-US" dirty="0"/>
              <a:t>Its libraries and functions are highly performance driven.</a:t>
            </a:r>
          </a:p>
        </p:txBody>
      </p:sp>
      <p:sp>
        <p:nvSpPr>
          <p:cNvPr id="4" name="Slide Number Placeholder 3"/>
          <p:cNvSpPr>
            <a:spLocks noGrp="1"/>
          </p:cNvSpPr>
          <p:nvPr>
            <p:ph type="sldNum" sz="quarter" idx="5"/>
          </p:nvPr>
        </p:nvSpPr>
        <p:spPr/>
        <p:txBody>
          <a:bodyPr/>
          <a:lstStyle/>
          <a:p>
            <a:fld id="{ACF581C1-9D04-4533-8355-A6989ED75909}" type="slidenum">
              <a:rPr lang="en-US" smtClean="0"/>
              <a:t>69</a:t>
            </a:fld>
            <a:endParaRPr lang="en-US"/>
          </a:p>
        </p:txBody>
      </p:sp>
    </p:spTree>
    <p:extLst>
      <p:ext uri="{BB962C8B-B14F-4D97-AF65-F5344CB8AC3E}">
        <p14:creationId xmlns:p14="http://schemas.microsoft.com/office/powerpoint/2010/main" val="4157189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Series:  Can be visualized as a single row dataset. Supports multiple data types such as integer, string, float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Frame:  Can be visualized as a typical spreadsheet structure or a </a:t>
            </a:r>
            <a:r>
              <a:rPr lang="en-US" dirty="0" err="1"/>
              <a:t>sql</a:t>
            </a:r>
            <a:r>
              <a:rPr lang="en-US" dirty="0"/>
              <a:t> table. Supports multiple data types such as integer, string, float etc.</a:t>
            </a:r>
          </a:p>
          <a:p>
            <a:r>
              <a:rPr lang="en-US" dirty="0"/>
              <a:t>Panel : Mainly used to represent and wrangle 3 dimensional datasets. Can be visualized as </a:t>
            </a:r>
            <a:r>
              <a:rPr lang="en-US" dirty="0" err="1"/>
              <a:t>x,y</a:t>
            </a:r>
            <a:r>
              <a:rPr lang="en-US" dirty="0"/>
              <a:t>, and z axis.</a:t>
            </a:r>
          </a:p>
          <a:p>
            <a:r>
              <a:rPr lang="en-US" dirty="0"/>
              <a:t>Panel 4D: </a:t>
            </a:r>
          </a:p>
        </p:txBody>
      </p:sp>
      <p:sp>
        <p:nvSpPr>
          <p:cNvPr id="4" name="Slide Number Placeholder 3"/>
          <p:cNvSpPr>
            <a:spLocks noGrp="1"/>
          </p:cNvSpPr>
          <p:nvPr>
            <p:ph type="sldNum" sz="quarter" idx="5"/>
          </p:nvPr>
        </p:nvSpPr>
        <p:spPr/>
        <p:txBody>
          <a:bodyPr/>
          <a:lstStyle/>
          <a:p>
            <a:fld id="{ACF581C1-9D04-4533-8355-A6989ED75909}" type="slidenum">
              <a:rPr lang="en-US" smtClean="0"/>
              <a:t>70</a:t>
            </a:fld>
            <a:endParaRPr lang="en-US"/>
          </a:p>
        </p:txBody>
      </p:sp>
    </p:spTree>
    <p:extLst>
      <p:ext uri="{BB962C8B-B14F-4D97-AF65-F5344CB8AC3E}">
        <p14:creationId xmlns:p14="http://schemas.microsoft.com/office/powerpoint/2010/main" val="2029138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Ndarray</a:t>
            </a:r>
            <a:r>
              <a:rPr lang="en-US" dirty="0"/>
              <a:t> – can be used as an input to create Pandas Series. Recommended when dataset is number centric and requires complex numerical computing.</a:t>
            </a:r>
          </a:p>
          <a:p>
            <a:r>
              <a:rPr lang="en-US" dirty="0" err="1"/>
              <a:t>Dict</a:t>
            </a:r>
            <a:r>
              <a:rPr lang="en-US" dirty="0"/>
              <a:t> : Pandas series can be created using dictionary and its very efficient when it comes to indexing or re-indexing for data wrangling purposes. </a:t>
            </a:r>
            <a:r>
              <a:rPr lang="en-US" dirty="0" err="1"/>
              <a:t>Dict</a:t>
            </a:r>
            <a:r>
              <a:rPr lang="en-US" dirty="0"/>
              <a:t> works on key value pairs thus useful when data is structured as Key value pair.</a:t>
            </a:r>
          </a:p>
          <a:p>
            <a:r>
              <a:rPr lang="en-US" dirty="0"/>
              <a:t>Scalar : Another way to create series. It is a standalone quantity and works well with scalar and vector values.</a:t>
            </a:r>
          </a:p>
          <a:p>
            <a:r>
              <a:rPr lang="en-US" dirty="0"/>
              <a:t>List : Basic python data structure which can be used as input to create series.</a:t>
            </a:r>
          </a:p>
          <a:p>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72</a:t>
            </a:fld>
            <a:endParaRPr lang="en-US"/>
          </a:p>
        </p:txBody>
      </p:sp>
    </p:spTree>
    <p:extLst>
      <p:ext uri="{BB962C8B-B14F-4D97-AF65-F5344CB8AC3E}">
        <p14:creationId xmlns:p14="http://schemas.microsoft.com/office/powerpoint/2010/main" val="127760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 === look up method</a:t>
            </a:r>
          </a:p>
          <a:p>
            <a:r>
              <a:rPr lang="en-US" dirty="0"/>
              <a:t>look up using index position</a:t>
            </a:r>
          </a:p>
        </p:txBody>
      </p:sp>
      <p:sp>
        <p:nvSpPr>
          <p:cNvPr id="4" name="Slide Number Placeholder 3"/>
          <p:cNvSpPr>
            <a:spLocks noGrp="1"/>
          </p:cNvSpPr>
          <p:nvPr>
            <p:ph type="sldNum" sz="quarter" idx="5"/>
          </p:nvPr>
        </p:nvSpPr>
        <p:spPr/>
        <p:txBody>
          <a:bodyPr/>
          <a:lstStyle/>
          <a:p>
            <a:fld id="{ACF581C1-9D04-4533-8355-A6989ED75909}" type="slidenum">
              <a:rPr lang="en-US" smtClean="0"/>
              <a:t>78</a:t>
            </a:fld>
            <a:endParaRPr lang="en-US"/>
          </a:p>
        </p:txBody>
      </p:sp>
    </p:spTree>
    <p:extLst>
      <p:ext uri="{BB962C8B-B14F-4D97-AF65-F5344CB8AC3E}">
        <p14:creationId xmlns:p14="http://schemas.microsoft.com/office/powerpoint/2010/main" val="180794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22222"/>
                </a:solidFill>
                <a:latin typeface="Source Sans Pro" panose="020B0604020202020204" pitchFamily="34" charset="0"/>
              </a:rPr>
              <a:t>As a result, for any organization who was using Python 2.x version, migrating their project to 3.x needed lots of changes. These changes not only relate to projects and applications but also all the libraries that form part of the Python ecosystem.</a:t>
            </a:r>
          </a:p>
          <a:p>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5</a:t>
            </a:fld>
            <a:endParaRPr lang="en-US"/>
          </a:p>
        </p:txBody>
      </p:sp>
    </p:spTree>
    <p:extLst>
      <p:ext uri="{BB962C8B-B14F-4D97-AF65-F5344CB8AC3E}">
        <p14:creationId xmlns:p14="http://schemas.microsoft.com/office/powerpoint/2010/main" val="3913315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Handling Nan values is a challenge when no values provided for indices or new indices introduced.</a:t>
            </a:r>
          </a:p>
        </p:txBody>
      </p:sp>
      <p:sp>
        <p:nvSpPr>
          <p:cNvPr id="4" name="Slide Number Placeholder 3"/>
          <p:cNvSpPr>
            <a:spLocks noGrp="1"/>
          </p:cNvSpPr>
          <p:nvPr>
            <p:ph type="sldNum" sz="quarter" idx="5"/>
          </p:nvPr>
        </p:nvSpPr>
        <p:spPr/>
        <p:txBody>
          <a:bodyPr/>
          <a:lstStyle/>
          <a:p>
            <a:fld id="{ACF581C1-9D04-4533-8355-A6989ED75909}" type="slidenum">
              <a:rPr lang="en-US" smtClean="0"/>
              <a:t>80</a:t>
            </a:fld>
            <a:endParaRPr lang="en-US"/>
          </a:p>
        </p:txBody>
      </p:sp>
    </p:spTree>
    <p:extLst>
      <p:ext uri="{BB962C8B-B14F-4D97-AF65-F5344CB8AC3E}">
        <p14:creationId xmlns:p14="http://schemas.microsoft.com/office/powerpoint/2010/main" val="2268723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common treated are seen as NAN</a:t>
            </a:r>
          </a:p>
        </p:txBody>
      </p:sp>
      <p:sp>
        <p:nvSpPr>
          <p:cNvPr id="4" name="Slide Number Placeholder 3"/>
          <p:cNvSpPr>
            <a:spLocks noGrp="1"/>
          </p:cNvSpPr>
          <p:nvPr>
            <p:ph type="sldNum" sz="quarter" idx="5"/>
          </p:nvPr>
        </p:nvSpPr>
        <p:spPr/>
        <p:txBody>
          <a:bodyPr/>
          <a:lstStyle/>
          <a:p>
            <a:fld id="{ACF581C1-9D04-4533-8355-A6989ED75909}" type="slidenum">
              <a:rPr lang="en-US" smtClean="0"/>
              <a:t>95</a:t>
            </a:fld>
            <a:endParaRPr lang="en-US"/>
          </a:p>
        </p:txBody>
      </p:sp>
    </p:spTree>
    <p:extLst>
      <p:ext uri="{BB962C8B-B14F-4D97-AF65-F5344CB8AC3E}">
        <p14:creationId xmlns:p14="http://schemas.microsoft.com/office/powerpoint/2010/main" val="2207118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121</a:t>
            </a:fld>
            <a:endParaRPr lang="en-US"/>
          </a:p>
        </p:txBody>
      </p:sp>
    </p:spTree>
    <p:extLst>
      <p:ext uri="{BB962C8B-B14F-4D97-AF65-F5344CB8AC3E}">
        <p14:creationId xmlns:p14="http://schemas.microsoft.com/office/powerpoint/2010/main" val="3756988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https://docs.python.org/3/library/datetime.html#datetime.datetime</a:t>
            </a:r>
            <a:endParaRPr lang="en-US" dirty="0"/>
          </a:p>
          <a:p>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122</a:t>
            </a:fld>
            <a:endParaRPr lang="en-US"/>
          </a:p>
        </p:txBody>
      </p:sp>
    </p:spTree>
    <p:extLst>
      <p:ext uri="{BB962C8B-B14F-4D97-AF65-F5344CB8AC3E}">
        <p14:creationId xmlns:p14="http://schemas.microsoft.com/office/powerpoint/2010/main" val="1008476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Dimensionality reduction: Helps cut down the dimensions of a multi-dimensional dataset without loosing any data.</a:t>
            </a:r>
          </a:p>
          <a:p>
            <a:r>
              <a:rPr lang="en-US" dirty="0"/>
              <a:t>Drop columns that contain missing value and exceed some defined threshold values.</a:t>
            </a:r>
          </a:p>
          <a:p>
            <a:r>
              <a:rPr lang="en-US" dirty="0"/>
              <a:t>Data Variance indicates the changes in data value. If there are smaller changes in data, remove data lower than defined threshold after normalizing it.</a:t>
            </a:r>
          </a:p>
          <a:p>
            <a:r>
              <a:rPr lang="en-US" dirty="0"/>
              <a:t>Correlation shows how data points are related to each </a:t>
            </a:r>
            <a:r>
              <a:rPr lang="en-US" dirty="0" err="1"/>
              <a:t>other.If</a:t>
            </a:r>
            <a:r>
              <a:rPr lang="en-US" dirty="0"/>
              <a:t> highly correlated one set of points can be kept and others can be removed.</a:t>
            </a:r>
          </a:p>
          <a:p>
            <a:r>
              <a:rPr lang="en-US" dirty="0"/>
              <a:t>PCA : Statistical function that transforms the original dataset into a new set of coordinates by keeping highest possible variance to ensure there is significance loss in data.</a:t>
            </a:r>
          </a:p>
        </p:txBody>
      </p:sp>
      <p:sp>
        <p:nvSpPr>
          <p:cNvPr id="4" name="Slide Number Placeholder 3"/>
          <p:cNvSpPr>
            <a:spLocks noGrp="1"/>
          </p:cNvSpPr>
          <p:nvPr>
            <p:ph type="sldNum" sz="quarter" idx="5"/>
          </p:nvPr>
        </p:nvSpPr>
        <p:spPr/>
        <p:txBody>
          <a:bodyPr/>
          <a:lstStyle/>
          <a:p>
            <a:fld id="{ACF581C1-9D04-4533-8355-A6989ED75909}" type="slidenum">
              <a:rPr lang="en-US" smtClean="0"/>
              <a:t>142</a:t>
            </a:fld>
            <a:endParaRPr lang="en-US"/>
          </a:p>
        </p:txBody>
      </p:sp>
    </p:spTree>
    <p:extLst>
      <p:ext uri="{BB962C8B-B14F-4D97-AF65-F5344CB8AC3E}">
        <p14:creationId xmlns:p14="http://schemas.microsoft.com/office/powerpoint/2010/main" val="827918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processor can switch between the threads whenever one of them is ready to do some work. Using the threading module in Python or any other interpreted language with a GIL can actually result in reduced performance. If your code is performing a CPU bound task, such as decompressing </a:t>
            </a:r>
            <a:r>
              <a:rPr lang="en-US" dirty="0" err="1"/>
              <a:t>gzip</a:t>
            </a:r>
            <a:r>
              <a:rPr lang="en-US" dirty="0"/>
              <a:t> files, using the threading module will result </a:t>
            </a:r>
          </a:p>
          <a:p>
            <a:r>
              <a:rPr lang="en-US" dirty="0"/>
              <a:t>in a slower execution time. For CPU bound tasks and truly parallel execution, we can use the multiprocessing module.</a:t>
            </a:r>
          </a:p>
          <a:p>
            <a:r>
              <a:rPr lang="en-US" dirty="0">
                <a:hlinkClick r:id="rId3"/>
              </a:rPr>
              <a:t>https://github.com/volker48/python-concurrency</a:t>
            </a:r>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151</a:t>
            </a:fld>
            <a:endParaRPr lang="en-US"/>
          </a:p>
        </p:txBody>
      </p:sp>
    </p:spTree>
    <p:extLst>
      <p:ext uri="{BB962C8B-B14F-4D97-AF65-F5344CB8AC3E}">
        <p14:creationId xmlns:p14="http://schemas.microsoft.com/office/powerpoint/2010/main" val="795953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use multiple processes, we can create a multiprocessing pool.</a:t>
            </a:r>
          </a:p>
          <a:p>
            <a:r>
              <a:rPr lang="en-US" sz="1200" b="0" i="0" kern="1200" dirty="0">
                <a:solidFill>
                  <a:schemeClr val="tx1"/>
                </a:solidFill>
                <a:effectLst/>
                <a:latin typeface="+mn-lt"/>
                <a:ea typeface="+mn-ea"/>
                <a:cs typeface="+mn-cs"/>
              </a:rPr>
              <a:t>Note**The entire memory of the script is copied into each subprocess that is spawned.  This can cause an issue.</a:t>
            </a:r>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152</a:t>
            </a:fld>
            <a:endParaRPr lang="en-US"/>
          </a:p>
        </p:txBody>
      </p:sp>
    </p:spTree>
    <p:extLst>
      <p:ext uri="{BB962C8B-B14F-4D97-AF65-F5344CB8AC3E}">
        <p14:creationId xmlns:p14="http://schemas.microsoft.com/office/powerpoint/2010/main" val="131432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We need not worry about complex tasks such as Memory Management in C++</a:t>
            </a:r>
          </a:p>
          <a:p>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8</a:t>
            </a:fld>
            <a:endParaRPr lang="en-US"/>
          </a:p>
        </p:txBody>
      </p:sp>
    </p:spTree>
    <p:extLst>
      <p:ext uri="{BB962C8B-B14F-4D97-AF65-F5344CB8AC3E}">
        <p14:creationId xmlns:p14="http://schemas.microsoft.com/office/powerpoint/2010/main" val="396894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Python 2 </a:t>
            </a:r>
            <a:r>
              <a:rPr lang="en-US" sz="1200" b="0" i="0" kern="1200" dirty="0">
                <a:solidFill>
                  <a:schemeClr val="tx1"/>
                </a:solidFill>
                <a:effectLst/>
                <a:latin typeface="+mn-lt"/>
                <a:ea typeface="+mn-ea"/>
                <a:cs typeface="+mn-cs"/>
              </a:rPr>
              <a:t>is being used by 99.4% of websites, whereas Python 3 is being used only by 0.6% of websites. </a:t>
            </a:r>
          </a:p>
          <a:p>
            <a:r>
              <a:rPr lang="en-US" sz="1200" b="0" i="0" kern="1200" dirty="0">
                <a:solidFill>
                  <a:schemeClr val="tx1"/>
                </a:solidFill>
                <a:effectLst/>
                <a:latin typeface="+mn-lt"/>
                <a:ea typeface="+mn-ea"/>
                <a:cs typeface="+mn-cs"/>
              </a:rPr>
              <a:t>Quick History</a:t>
            </a:r>
          </a:p>
          <a:p>
            <a:r>
              <a:rPr lang="en-US" sz="1200" b="1" i="0" kern="1200" dirty="0">
                <a:solidFill>
                  <a:schemeClr val="tx1"/>
                </a:solidFill>
                <a:effectLst/>
                <a:latin typeface="+mn-lt"/>
                <a:ea typeface="+mn-ea"/>
                <a:cs typeface="+mn-cs"/>
              </a:rPr>
              <a:t>Version 1 of Python :</a:t>
            </a:r>
            <a:r>
              <a:rPr lang="en-US" sz="1200" b="0" i="0" kern="1200" dirty="0">
                <a:solidFill>
                  <a:schemeClr val="tx1"/>
                </a:solidFill>
                <a:effectLst/>
                <a:latin typeface="+mn-lt"/>
                <a:ea typeface="+mn-ea"/>
                <a:cs typeface="+mn-cs"/>
              </a:rPr>
              <a:t> Python 1.0 was released in January 1994. The major release included a number of new features and functional programming tools including lambda, filter, map and reduce. The version 1.4 was released with several new features like keyword arguments, built-in support for complex numbers, and a basic form of data hiding.</a:t>
            </a:r>
          </a:p>
          <a:p>
            <a:r>
              <a:rPr lang="en-US" b="1" dirty="0"/>
              <a:t>Version 2 of Python : </a:t>
            </a:r>
            <a:r>
              <a:rPr lang="en-US" dirty="0"/>
              <a:t>In October 2000, Python 2.0 was released with the new list comprehension feature and a garbage collection system. The syntax for the list comprehension feature was inspired by other functional programming languages like Haskell. But Python 2.0, unlike Haskell, gave preference to alphabetic keywords over punctuation characters. Also, the garbage collection system effectuated collection of reference cycles. Further releases added a number of functionality to the programming language like support for nested scopes, and unification of Python’s classes and types into a single hierarchy. The Foundation will provide support to version 2.7 of the programming language till 2020.</a:t>
            </a:r>
          </a:p>
          <a:p>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10</a:t>
            </a:fld>
            <a:endParaRPr lang="en-US"/>
          </a:p>
        </p:txBody>
      </p:sp>
    </p:spTree>
    <p:extLst>
      <p:ext uri="{BB962C8B-B14F-4D97-AF65-F5344CB8AC3E}">
        <p14:creationId xmlns:p14="http://schemas.microsoft.com/office/powerpoint/2010/main" val="3913700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Version 3 of Python :</a:t>
            </a:r>
            <a:r>
              <a:rPr lang="en-US" sz="1200" b="0" i="0" kern="1200" dirty="0">
                <a:solidFill>
                  <a:schemeClr val="tx1"/>
                </a:solidFill>
                <a:effectLst/>
                <a:latin typeface="+mn-lt"/>
                <a:ea typeface="+mn-ea"/>
                <a:cs typeface="+mn-cs"/>
              </a:rPr>
              <a:t> Python 3.0 was released in December 2008. It came with a several new features and enhancements, along with a number of deprecated features. The deprecated features and backward incompatibility make version 3 of Python completely different from earlier versions. So many </a:t>
            </a:r>
            <a:r>
              <a:rPr lang="en-US" sz="1200" b="0" i="0" u="none" strike="noStrike" kern="1200" dirty="0">
                <a:solidFill>
                  <a:schemeClr val="tx1"/>
                </a:solidFill>
                <a:effectLst/>
                <a:latin typeface="+mn-lt"/>
                <a:ea typeface="+mn-ea"/>
                <a:cs typeface="+mn-cs"/>
              </a:rPr>
              <a:t>Python developers </a:t>
            </a:r>
            <a:r>
              <a:rPr lang="en-US" sz="1200" b="0" i="0" kern="1200" dirty="0">
                <a:solidFill>
                  <a:schemeClr val="tx1"/>
                </a:solidFill>
                <a:effectLst/>
                <a:latin typeface="+mn-lt"/>
                <a:ea typeface="+mn-ea"/>
                <a:cs typeface="+mn-cs"/>
              </a:rPr>
              <a:t>still use Python 2.6 or 2.7 to avail the features deprecated from last major release. However, the new features made it more modern and popular. </a:t>
            </a:r>
          </a:p>
          <a:p>
            <a:r>
              <a:rPr lang="en-US" sz="1200" b="0" i="0" kern="1200" dirty="0">
                <a:solidFill>
                  <a:schemeClr val="tx1"/>
                </a:solidFill>
                <a:effectLst/>
                <a:latin typeface="+mn-lt"/>
                <a:ea typeface="+mn-ea"/>
                <a:cs typeface="+mn-cs"/>
              </a:rPr>
              <a:t>Python 3.0 replaced print statement with the built-in print() function, while allowing programmers to use custom separator between lines. </a:t>
            </a:r>
          </a:p>
          <a:p>
            <a:r>
              <a:rPr lang="en-US" sz="1200" b="0" i="0" kern="1200" dirty="0">
                <a:solidFill>
                  <a:schemeClr val="tx1"/>
                </a:solidFill>
                <a:effectLst/>
                <a:latin typeface="+mn-lt"/>
                <a:ea typeface="+mn-ea"/>
                <a:cs typeface="+mn-cs"/>
              </a:rPr>
              <a:t>Likewise, it simplified the rules of ordering comparison. </a:t>
            </a:r>
          </a:p>
          <a:p>
            <a:r>
              <a:rPr lang="en-US" sz="1200" b="0" i="0" kern="1200" dirty="0">
                <a:solidFill>
                  <a:schemeClr val="tx1"/>
                </a:solidFill>
                <a:effectLst/>
                <a:latin typeface="+mn-lt"/>
                <a:ea typeface="+mn-ea"/>
                <a:cs typeface="+mn-cs"/>
              </a:rPr>
              <a:t>If the operands are not organized in a natural and meaningful order, the ordering comparison operators can now raise a </a:t>
            </a:r>
            <a:r>
              <a:rPr lang="en-US" sz="1200" b="0" i="0" u="none" strike="noStrike" kern="1200" dirty="0" err="1">
                <a:solidFill>
                  <a:schemeClr val="tx1"/>
                </a:solidFill>
                <a:effectLst/>
                <a:latin typeface="+mn-lt"/>
                <a:ea typeface="+mn-ea"/>
                <a:cs typeface="+mn-cs"/>
              </a:rPr>
              <a:t>TypeError</a:t>
            </a:r>
            <a:r>
              <a:rPr lang="en-US" sz="1200" b="0" i="0" u="none" strike="noStrike" kern="1200" dirty="0">
                <a:solidFill>
                  <a:schemeClr val="tx1"/>
                </a:solidFill>
                <a:effectLst/>
                <a:latin typeface="+mn-lt"/>
                <a:ea typeface="+mn-ea"/>
                <a:cs typeface="+mn-cs"/>
              </a:rPr>
              <a:t> exception.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3 of the programming language further uses text and data instead of Unicode and 8-bit strings. While treating all code as Unicode by default it represents binary data as encoded Unicode.</a:t>
            </a:r>
          </a:p>
          <a:p>
            <a:r>
              <a:rPr lang="en-US" sz="1200" b="0" i="0" kern="1200" dirty="0">
                <a:solidFill>
                  <a:schemeClr val="tx1"/>
                </a:solidFill>
                <a:effectLst/>
                <a:latin typeface="+mn-lt"/>
                <a:ea typeface="+mn-ea"/>
                <a:cs typeface="+mn-cs"/>
              </a:rPr>
              <a:t>As Python 3 is backward incompatible, the programmers cannot access features like string exceptions, old-style classes, and implicit relative imports. Also, the developers must be familiar with changes made to syntax and APIs. They can use a tool called “2to3” to migrate their application from Python 2 to 3 smoothly. The tool highlights incompatibility and areas of concern through comments and warnings. The comments help programmers to make changes to the code, and upgrade their existing applications to the latest version of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2222"/>
              </a:solidFill>
              <a:effectLst/>
              <a:latin typeface="Source Sans Pro"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11</a:t>
            </a:fld>
            <a:endParaRPr lang="en-US"/>
          </a:p>
        </p:txBody>
      </p:sp>
    </p:spTree>
    <p:extLst>
      <p:ext uri="{BB962C8B-B14F-4D97-AF65-F5344CB8AC3E}">
        <p14:creationId xmlns:p14="http://schemas.microsoft.com/office/powerpoint/2010/main" val="93848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Latest Versions of Python : </a:t>
            </a:r>
            <a:r>
              <a:rPr lang="en-US" sz="1200" b="0" i="0" kern="1200" dirty="0">
                <a:solidFill>
                  <a:schemeClr val="tx1"/>
                </a:solidFill>
                <a:effectLst/>
                <a:latin typeface="+mn-lt"/>
                <a:ea typeface="+mn-ea"/>
                <a:cs typeface="+mn-cs"/>
              </a:rPr>
              <a:t>At present, programmers can choose either version 3.4.3 or 2.7.10 of Python.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Python 2.7 enables developers to avail improved numeric handling and enhancements for standard library.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version further makes it easier for developers to migrate to Python 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other hand, Python 3.4 comes with several new features and library modules, security improvements and </a:t>
            </a:r>
            <a:r>
              <a:rPr lang="en-US" sz="1200" b="0" i="0" kern="1200" dirty="0" err="1">
                <a:solidFill>
                  <a:schemeClr val="tx1"/>
                </a:solidFill>
                <a:effectLst/>
                <a:latin typeface="+mn-lt"/>
                <a:ea typeface="+mn-ea"/>
                <a:cs typeface="+mn-cs"/>
              </a:rPr>
              <a:t>CPython</a:t>
            </a:r>
            <a:r>
              <a:rPr lang="en-US" sz="1200" b="0" i="0" kern="1200" dirty="0">
                <a:solidFill>
                  <a:schemeClr val="tx1"/>
                </a:solidFill>
                <a:effectLst/>
                <a:latin typeface="+mn-lt"/>
                <a:ea typeface="+mn-ea"/>
                <a:cs typeface="+mn-cs"/>
              </a:rPr>
              <a:t> implementation improvements. </a:t>
            </a:r>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12</a:t>
            </a:fld>
            <a:endParaRPr lang="en-US"/>
          </a:p>
        </p:txBody>
      </p:sp>
    </p:spTree>
    <p:extLst>
      <p:ext uri="{BB962C8B-B14F-4D97-AF65-F5344CB8AC3E}">
        <p14:creationId xmlns:p14="http://schemas.microsoft.com/office/powerpoint/2010/main" val="109645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https://www.jetbrains.com/pycharm/promo/anaconda/</a:t>
            </a:r>
            <a:endParaRPr lang="en-US" dirty="0"/>
          </a:p>
          <a:p>
            <a:r>
              <a:rPr lang="en-US" dirty="0">
                <a:hlinkClick r:id="rId4"/>
              </a:rPr>
              <a:t>https://code.visualstudio.com/docs/languages/python</a:t>
            </a:r>
            <a:endParaRPr lang="en-US" dirty="0"/>
          </a:p>
          <a:p>
            <a:r>
              <a:rPr lang="en-US" dirty="0">
                <a:hlinkClick r:id="rId5"/>
              </a:rPr>
              <a:t>https://www.spyder-ide.org/</a:t>
            </a:r>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14</a:t>
            </a:fld>
            <a:endParaRPr lang="en-US"/>
          </a:p>
        </p:txBody>
      </p:sp>
    </p:spTree>
    <p:extLst>
      <p:ext uri="{BB962C8B-B14F-4D97-AF65-F5344CB8AC3E}">
        <p14:creationId xmlns:p14="http://schemas.microsoft.com/office/powerpoint/2010/main" val="281590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https://www.anaconda.com/distribution/</a:t>
            </a:r>
            <a:endParaRPr lang="en-US" dirty="0"/>
          </a:p>
        </p:txBody>
      </p:sp>
      <p:sp>
        <p:nvSpPr>
          <p:cNvPr id="4" name="Slide Number Placeholder 3"/>
          <p:cNvSpPr>
            <a:spLocks noGrp="1"/>
          </p:cNvSpPr>
          <p:nvPr>
            <p:ph type="sldNum" sz="quarter" idx="5"/>
          </p:nvPr>
        </p:nvSpPr>
        <p:spPr/>
        <p:txBody>
          <a:bodyPr/>
          <a:lstStyle/>
          <a:p>
            <a:fld id="{ACF581C1-9D04-4533-8355-A6989ED75909}" type="slidenum">
              <a:rPr lang="en-US" smtClean="0"/>
              <a:t>15</a:t>
            </a:fld>
            <a:endParaRPr lang="en-US"/>
          </a:p>
        </p:txBody>
      </p:sp>
    </p:spTree>
    <p:extLst>
      <p:ext uri="{BB962C8B-B14F-4D97-AF65-F5344CB8AC3E}">
        <p14:creationId xmlns:p14="http://schemas.microsoft.com/office/powerpoint/2010/main" val="1691785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C:\PythonCodes&gt;C:/Users/Win10/AppData/Local/Programs/Python/Python38-32/python.exe</a:t>
            </a:r>
          </a:p>
        </p:txBody>
      </p:sp>
      <p:sp>
        <p:nvSpPr>
          <p:cNvPr id="4" name="Slide Number Placeholder 3"/>
          <p:cNvSpPr>
            <a:spLocks noGrp="1"/>
          </p:cNvSpPr>
          <p:nvPr>
            <p:ph type="sldNum" sz="quarter" idx="5"/>
          </p:nvPr>
        </p:nvSpPr>
        <p:spPr/>
        <p:txBody>
          <a:bodyPr/>
          <a:lstStyle/>
          <a:p>
            <a:fld id="{ACF581C1-9D04-4533-8355-A6989ED75909}" type="slidenum">
              <a:rPr lang="en-US" smtClean="0"/>
              <a:t>17</a:t>
            </a:fld>
            <a:endParaRPr lang="en-US"/>
          </a:p>
        </p:txBody>
      </p:sp>
    </p:spTree>
    <p:extLst>
      <p:ext uri="{BB962C8B-B14F-4D97-AF65-F5344CB8AC3E}">
        <p14:creationId xmlns:p14="http://schemas.microsoft.com/office/powerpoint/2010/main" val="325530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1/14/2020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ajaykuma/PythonCodes/tree/master/Numpy"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898C-EC57-4709-9B61-0091CCF05401}"/>
              </a:ext>
            </a:extLst>
          </p:cNvPr>
          <p:cNvSpPr>
            <a:spLocks noGrp="1"/>
          </p:cNvSpPr>
          <p:nvPr>
            <p:ph type="ctrTitle"/>
          </p:nvPr>
        </p:nvSpPr>
        <p:spPr/>
        <p:txBody>
          <a:bodyPr/>
          <a:lstStyle/>
          <a:p>
            <a:r>
              <a:rPr lang="en-US" dirty="0"/>
              <a:t>Python</a:t>
            </a:r>
          </a:p>
        </p:txBody>
      </p:sp>
      <p:sp>
        <p:nvSpPr>
          <p:cNvPr id="4" name="object 5">
            <a:extLst>
              <a:ext uri="{FF2B5EF4-FFF2-40B4-BE49-F238E27FC236}">
                <a16:creationId xmlns:a16="http://schemas.microsoft.com/office/drawing/2014/main" id="{7B051320-1315-4908-8ECE-2025AC5FD51F}"/>
              </a:ext>
            </a:extLst>
          </p:cNvPr>
          <p:cNvSpPr/>
          <p:nvPr/>
        </p:nvSpPr>
        <p:spPr>
          <a:xfrm>
            <a:off x="403026" y="6034143"/>
            <a:ext cx="2474705" cy="562102"/>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074167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FC9556-256B-40A3-B570-B6DBE71241E1}"/>
              </a:ext>
            </a:extLst>
          </p:cNvPr>
          <p:cNvSpPr/>
          <p:nvPr/>
        </p:nvSpPr>
        <p:spPr>
          <a:xfrm>
            <a:off x="1325525" y="2869986"/>
            <a:ext cx="3958856" cy="2862322"/>
          </a:xfrm>
          <a:prstGeom prst="rect">
            <a:avLst/>
          </a:prstGeom>
        </p:spPr>
        <p:txBody>
          <a:bodyPr wrap="square">
            <a:spAutoFit/>
          </a:bodyPr>
          <a:lstStyle/>
          <a:p>
            <a:r>
              <a:rPr lang="en-US" b="1" dirty="0">
                <a:solidFill>
                  <a:srgbClr val="222222"/>
                </a:solidFill>
                <a:latin typeface="Source Sans Pro" panose="020B0604020202020204" pitchFamily="34" charset="0"/>
              </a:rPr>
              <a:t>History of Python 2</a:t>
            </a:r>
          </a:p>
          <a:p>
            <a:endParaRPr lang="en-US" b="1" dirty="0">
              <a:solidFill>
                <a:srgbClr val="222222"/>
              </a:solidFill>
              <a:latin typeface="Source Sans Pro" panose="020B0604020202020204" pitchFamily="34" charset="0"/>
            </a:endParaRPr>
          </a:p>
          <a:p>
            <a:r>
              <a:rPr lang="en-US" dirty="0">
                <a:solidFill>
                  <a:srgbClr val="222222"/>
                </a:solidFill>
                <a:latin typeface="Source Sans Pro" panose="020B0604020202020204" pitchFamily="34" charset="0"/>
              </a:rPr>
              <a:t>Python 2.0 - October 16, 2000</a:t>
            </a:r>
          </a:p>
          <a:p>
            <a:r>
              <a:rPr lang="en-US" dirty="0">
                <a:solidFill>
                  <a:srgbClr val="222222"/>
                </a:solidFill>
                <a:latin typeface="Source Sans Pro" panose="020B0604020202020204" pitchFamily="34" charset="0"/>
              </a:rPr>
              <a:t>Python 2.1 - April 17, 2001</a:t>
            </a:r>
          </a:p>
          <a:p>
            <a:r>
              <a:rPr lang="en-US" dirty="0">
                <a:solidFill>
                  <a:srgbClr val="222222"/>
                </a:solidFill>
                <a:latin typeface="Source Sans Pro" panose="020B0604020202020204" pitchFamily="34" charset="0"/>
              </a:rPr>
              <a:t>Python 2.2 - December 21, 2001</a:t>
            </a:r>
          </a:p>
          <a:p>
            <a:r>
              <a:rPr lang="en-US" dirty="0">
                <a:solidFill>
                  <a:srgbClr val="222222"/>
                </a:solidFill>
                <a:latin typeface="Source Sans Pro" panose="020B0604020202020204" pitchFamily="34" charset="0"/>
              </a:rPr>
              <a:t>Python 2.3 - July 29, 2003</a:t>
            </a:r>
          </a:p>
          <a:p>
            <a:r>
              <a:rPr lang="en-US" dirty="0">
                <a:solidFill>
                  <a:srgbClr val="222222"/>
                </a:solidFill>
                <a:latin typeface="Source Sans Pro" panose="020B0604020202020204" pitchFamily="34" charset="0"/>
              </a:rPr>
              <a:t>Python 2.4 - November 30, 2004</a:t>
            </a:r>
          </a:p>
          <a:p>
            <a:r>
              <a:rPr lang="en-US" dirty="0">
                <a:solidFill>
                  <a:srgbClr val="222222"/>
                </a:solidFill>
                <a:latin typeface="Source Sans Pro" panose="020B0604020202020204" pitchFamily="34" charset="0"/>
              </a:rPr>
              <a:t>Python 2.5 - September 19, 2006</a:t>
            </a:r>
          </a:p>
          <a:p>
            <a:r>
              <a:rPr lang="en-US" dirty="0">
                <a:solidFill>
                  <a:srgbClr val="222222"/>
                </a:solidFill>
                <a:latin typeface="Source Sans Pro" panose="020B0604020202020204" pitchFamily="34" charset="0"/>
              </a:rPr>
              <a:t>Python 2.6 - October 1, 2008</a:t>
            </a:r>
          </a:p>
          <a:p>
            <a:r>
              <a:rPr lang="en-US" dirty="0">
                <a:solidFill>
                  <a:srgbClr val="222222"/>
                </a:solidFill>
                <a:latin typeface="Source Sans Pro" panose="020B0604020202020204" pitchFamily="34" charset="0"/>
              </a:rPr>
              <a:t>Python 2.7-July 3, 2010</a:t>
            </a:r>
            <a:endParaRPr lang="en-US" b="0" i="0" dirty="0">
              <a:solidFill>
                <a:srgbClr val="222222"/>
              </a:solidFill>
              <a:effectLst/>
              <a:latin typeface="Source Sans Pro" panose="020B0604020202020204" pitchFamily="34" charset="0"/>
            </a:endParaRPr>
          </a:p>
        </p:txBody>
      </p:sp>
      <p:sp>
        <p:nvSpPr>
          <p:cNvPr id="3" name="Rectangle 2">
            <a:extLst>
              <a:ext uri="{FF2B5EF4-FFF2-40B4-BE49-F238E27FC236}">
                <a16:creationId xmlns:a16="http://schemas.microsoft.com/office/drawing/2014/main" id="{F5FA9C97-849C-4BC9-889E-3DD6F79D680A}"/>
              </a:ext>
            </a:extLst>
          </p:cNvPr>
          <p:cNvSpPr/>
          <p:nvPr/>
        </p:nvSpPr>
        <p:spPr>
          <a:xfrm>
            <a:off x="6907621" y="2869986"/>
            <a:ext cx="3728484" cy="3139321"/>
          </a:xfrm>
          <a:prstGeom prst="rect">
            <a:avLst/>
          </a:prstGeom>
        </p:spPr>
        <p:txBody>
          <a:bodyPr wrap="square">
            <a:spAutoFit/>
          </a:bodyPr>
          <a:lstStyle/>
          <a:p>
            <a:r>
              <a:rPr lang="en-US" b="1" dirty="0">
                <a:solidFill>
                  <a:srgbClr val="222222"/>
                </a:solidFill>
                <a:latin typeface="Source Sans Pro" panose="020B0604020202020204" pitchFamily="34" charset="0"/>
              </a:rPr>
              <a:t>History of Python 3</a:t>
            </a:r>
          </a:p>
          <a:p>
            <a:endParaRPr lang="en-US" b="1" dirty="0">
              <a:solidFill>
                <a:srgbClr val="222222"/>
              </a:solidFill>
              <a:latin typeface="Source Sans Pro" panose="020B0604020202020204" pitchFamily="34" charset="0"/>
            </a:endParaRPr>
          </a:p>
          <a:p>
            <a:r>
              <a:rPr lang="en-US" dirty="0">
                <a:solidFill>
                  <a:srgbClr val="222222"/>
                </a:solidFill>
                <a:latin typeface="Source Sans Pro" panose="020B0604020202020204" pitchFamily="34" charset="0"/>
              </a:rPr>
              <a:t>Python 3.0 - December 3, 2008</a:t>
            </a:r>
          </a:p>
          <a:p>
            <a:r>
              <a:rPr lang="en-US" dirty="0">
                <a:solidFill>
                  <a:srgbClr val="222222"/>
                </a:solidFill>
                <a:latin typeface="Source Sans Pro" panose="020B0604020202020204" pitchFamily="34" charset="0"/>
              </a:rPr>
              <a:t>Python 3.1 - June 27, 2009</a:t>
            </a:r>
          </a:p>
          <a:p>
            <a:r>
              <a:rPr lang="en-US" dirty="0">
                <a:solidFill>
                  <a:srgbClr val="222222"/>
                </a:solidFill>
                <a:latin typeface="Source Sans Pro" panose="020B0604020202020204" pitchFamily="34" charset="0"/>
              </a:rPr>
              <a:t>Python 3.2 - February 20, 2011</a:t>
            </a:r>
          </a:p>
          <a:p>
            <a:r>
              <a:rPr lang="en-US" dirty="0">
                <a:solidFill>
                  <a:srgbClr val="222222"/>
                </a:solidFill>
                <a:latin typeface="Source Sans Pro" panose="020B0604020202020204" pitchFamily="34" charset="0"/>
              </a:rPr>
              <a:t>Python 3.3 - September 29, 2012</a:t>
            </a:r>
          </a:p>
          <a:p>
            <a:r>
              <a:rPr lang="en-US" dirty="0">
                <a:solidFill>
                  <a:srgbClr val="222222"/>
                </a:solidFill>
                <a:latin typeface="Source Sans Pro" panose="020B0604020202020204" pitchFamily="34" charset="0"/>
              </a:rPr>
              <a:t>Python 3.4-March 16, 2014</a:t>
            </a:r>
          </a:p>
          <a:p>
            <a:r>
              <a:rPr lang="en-US" dirty="0">
                <a:solidFill>
                  <a:srgbClr val="222222"/>
                </a:solidFill>
                <a:latin typeface="Source Sans Pro" panose="020B0604020202020204" pitchFamily="34" charset="0"/>
              </a:rPr>
              <a:t>Python 3.5 - September 13, 2015</a:t>
            </a:r>
          </a:p>
          <a:p>
            <a:r>
              <a:rPr lang="en-US" dirty="0">
                <a:solidFill>
                  <a:srgbClr val="222222"/>
                </a:solidFill>
                <a:latin typeface="Source Sans Pro" panose="020B0604020202020204" pitchFamily="34" charset="0"/>
              </a:rPr>
              <a:t>Python 3.6- October 2016</a:t>
            </a:r>
          </a:p>
          <a:p>
            <a:r>
              <a:rPr lang="en-US" dirty="0">
                <a:solidFill>
                  <a:srgbClr val="222222"/>
                </a:solidFill>
                <a:latin typeface="Source Sans Pro" panose="020B0604020202020204" pitchFamily="34" charset="0"/>
              </a:rPr>
              <a:t>Python 3.7- June 2018.</a:t>
            </a:r>
          </a:p>
          <a:p>
            <a:r>
              <a:rPr lang="en-US" b="0" i="0" dirty="0">
                <a:solidFill>
                  <a:srgbClr val="222222"/>
                </a:solidFill>
                <a:effectLst/>
                <a:latin typeface="Source Sans Pro" panose="020B0604020202020204" pitchFamily="34" charset="0"/>
              </a:rPr>
              <a:t>Python 3.8- October 2019</a:t>
            </a:r>
          </a:p>
        </p:txBody>
      </p:sp>
      <p:pic>
        <p:nvPicPr>
          <p:cNvPr id="5" name="Picture 4">
            <a:extLst>
              <a:ext uri="{FF2B5EF4-FFF2-40B4-BE49-F238E27FC236}">
                <a16:creationId xmlns:a16="http://schemas.microsoft.com/office/drawing/2014/main" id="{D9A9D65B-6AF8-4C71-9638-8A2CD1E58628}"/>
              </a:ext>
            </a:extLst>
          </p:cNvPr>
          <p:cNvPicPr>
            <a:picLocks noChangeAspect="1"/>
          </p:cNvPicPr>
          <p:nvPr/>
        </p:nvPicPr>
        <p:blipFill>
          <a:blip r:embed="rId3"/>
          <a:stretch>
            <a:fillRect/>
          </a:stretch>
        </p:blipFill>
        <p:spPr>
          <a:xfrm>
            <a:off x="2850965" y="1044649"/>
            <a:ext cx="5724525" cy="1600200"/>
          </a:xfrm>
          <a:prstGeom prst="rect">
            <a:avLst/>
          </a:prstGeom>
        </p:spPr>
      </p:pic>
    </p:spTree>
    <p:extLst>
      <p:ext uri="{BB962C8B-B14F-4D97-AF65-F5344CB8AC3E}">
        <p14:creationId xmlns:p14="http://schemas.microsoft.com/office/powerpoint/2010/main" val="14062092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EFE35B-A89B-4173-BBE8-F58619BE72AD}"/>
              </a:ext>
            </a:extLst>
          </p:cNvPr>
          <p:cNvPicPr>
            <a:picLocks noChangeAspect="1"/>
          </p:cNvPicPr>
          <p:nvPr/>
        </p:nvPicPr>
        <p:blipFill rotWithShape="1">
          <a:blip r:embed="rId2"/>
          <a:srcRect l="18495" t="22395" r="13787" b="8479"/>
          <a:stretch/>
        </p:blipFill>
        <p:spPr>
          <a:xfrm>
            <a:off x="1278384" y="772356"/>
            <a:ext cx="9818703" cy="5637837"/>
          </a:xfrm>
          <a:prstGeom prst="rect">
            <a:avLst/>
          </a:prstGeom>
        </p:spPr>
      </p:pic>
    </p:spTree>
    <p:extLst>
      <p:ext uri="{BB962C8B-B14F-4D97-AF65-F5344CB8AC3E}">
        <p14:creationId xmlns:p14="http://schemas.microsoft.com/office/powerpoint/2010/main" val="3883785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EE49BD-87AC-41F5-AF82-9D9363B9C4CA}"/>
              </a:ext>
            </a:extLst>
          </p:cNvPr>
          <p:cNvPicPr>
            <a:picLocks noChangeAspect="1"/>
          </p:cNvPicPr>
          <p:nvPr/>
        </p:nvPicPr>
        <p:blipFill rotWithShape="1">
          <a:blip r:embed="rId2"/>
          <a:srcRect l="19078" t="22784" r="13058" b="8996"/>
          <a:stretch/>
        </p:blipFill>
        <p:spPr>
          <a:xfrm>
            <a:off x="1251751" y="781234"/>
            <a:ext cx="9579005" cy="5416455"/>
          </a:xfrm>
          <a:prstGeom prst="rect">
            <a:avLst/>
          </a:prstGeom>
        </p:spPr>
      </p:pic>
    </p:spTree>
    <p:extLst>
      <p:ext uri="{BB962C8B-B14F-4D97-AF65-F5344CB8AC3E}">
        <p14:creationId xmlns:p14="http://schemas.microsoft.com/office/powerpoint/2010/main" val="3906086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178E7-1F15-4F8D-99E0-56A2BA360A4D}"/>
              </a:ext>
            </a:extLst>
          </p:cNvPr>
          <p:cNvPicPr>
            <a:picLocks noChangeAspect="1"/>
          </p:cNvPicPr>
          <p:nvPr/>
        </p:nvPicPr>
        <p:blipFill rotWithShape="1">
          <a:blip r:embed="rId2"/>
          <a:srcRect l="19587" t="22784" r="11311" b="6925"/>
          <a:stretch/>
        </p:blipFill>
        <p:spPr>
          <a:xfrm>
            <a:off x="1056442" y="790113"/>
            <a:ext cx="9490229" cy="5430130"/>
          </a:xfrm>
          <a:prstGeom prst="rect">
            <a:avLst/>
          </a:prstGeom>
        </p:spPr>
      </p:pic>
    </p:spTree>
    <p:extLst>
      <p:ext uri="{BB962C8B-B14F-4D97-AF65-F5344CB8AC3E}">
        <p14:creationId xmlns:p14="http://schemas.microsoft.com/office/powerpoint/2010/main" val="1152329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98E809-50B5-4E74-AB06-8DEA3BBB4EEC}"/>
              </a:ext>
            </a:extLst>
          </p:cNvPr>
          <p:cNvPicPr>
            <a:picLocks noChangeAspect="1"/>
          </p:cNvPicPr>
          <p:nvPr/>
        </p:nvPicPr>
        <p:blipFill rotWithShape="1">
          <a:blip r:embed="rId2"/>
          <a:srcRect l="18568" t="22136" r="17573" b="15728"/>
          <a:stretch/>
        </p:blipFill>
        <p:spPr>
          <a:xfrm>
            <a:off x="1384916" y="781235"/>
            <a:ext cx="9383697" cy="5135889"/>
          </a:xfrm>
          <a:prstGeom prst="rect">
            <a:avLst/>
          </a:prstGeom>
        </p:spPr>
      </p:pic>
    </p:spTree>
    <p:extLst>
      <p:ext uri="{BB962C8B-B14F-4D97-AF65-F5344CB8AC3E}">
        <p14:creationId xmlns:p14="http://schemas.microsoft.com/office/powerpoint/2010/main" val="6567140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9D193-A3F6-4C8C-B2E9-716908B7FB29}"/>
              </a:ext>
            </a:extLst>
          </p:cNvPr>
          <p:cNvPicPr>
            <a:picLocks noChangeAspect="1"/>
          </p:cNvPicPr>
          <p:nvPr/>
        </p:nvPicPr>
        <p:blipFill rotWithShape="1">
          <a:blip r:embed="rId2"/>
          <a:srcRect l="18859" t="22654" r="10146" b="10291"/>
          <a:stretch/>
        </p:blipFill>
        <p:spPr>
          <a:xfrm>
            <a:off x="1207363" y="887767"/>
            <a:ext cx="9792070" cy="5202351"/>
          </a:xfrm>
          <a:prstGeom prst="rect">
            <a:avLst/>
          </a:prstGeom>
        </p:spPr>
      </p:pic>
    </p:spTree>
    <p:extLst>
      <p:ext uri="{BB962C8B-B14F-4D97-AF65-F5344CB8AC3E}">
        <p14:creationId xmlns:p14="http://schemas.microsoft.com/office/powerpoint/2010/main" val="38334923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D832B1-6C1D-4A74-A51B-275CA765B0EF}"/>
              </a:ext>
            </a:extLst>
          </p:cNvPr>
          <p:cNvSpPr txBox="1"/>
          <p:nvPr/>
        </p:nvSpPr>
        <p:spPr>
          <a:xfrm>
            <a:off x="4318000" y="3203972"/>
            <a:ext cx="6126480" cy="369332"/>
          </a:xfrm>
          <a:prstGeom prst="rect">
            <a:avLst/>
          </a:prstGeom>
          <a:noFill/>
        </p:spPr>
        <p:txBody>
          <a:bodyPr wrap="square" rtlCol="0">
            <a:spAutoFit/>
          </a:bodyPr>
          <a:lstStyle/>
          <a:p>
            <a:r>
              <a:rPr lang="en-US" dirty="0"/>
              <a:t>Working with </a:t>
            </a:r>
            <a:r>
              <a:rPr lang="en-US" dirty="0" err="1"/>
              <a:t>DataFrames</a:t>
            </a:r>
            <a:endParaRPr lang="en-US" dirty="0"/>
          </a:p>
        </p:txBody>
      </p:sp>
    </p:spTree>
    <p:extLst>
      <p:ext uri="{BB962C8B-B14F-4D97-AF65-F5344CB8AC3E}">
        <p14:creationId xmlns:p14="http://schemas.microsoft.com/office/powerpoint/2010/main" val="39390113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D2CA1-70F7-4833-B416-DC24DBDF0D46}"/>
              </a:ext>
            </a:extLst>
          </p:cNvPr>
          <p:cNvPicPr>
            <a:picLocks noChangeAspect="1"/>
          </p:cNvPicPr>
          <p:nvPr/>
        </p:nvPicPr>
        <p:blipFill rotWithShape="1">
          <a:blip r:embed="rId2"/>
          <a:srcRect l="19951" t="21877" r="16335" b="7184"/>
          <a:stretch/>
        </p:blipFill>
        <p:spPr>
          <a:xfrm>
            <a:off x="1661604" y="745725"/>
            <a:ext cx="8868791" cy="5554397"/>
          </a:xfrm>
          <a:prstGeom prst="rect">
            <a:avLst/>
          </a:prstGeom>
        </p:spPr>
      </p:pic>
    </p:spTree>
    <p:extLst>
      <p:ext uri="{BB962C8B-B14F-4D97-AF65-F5344CB8AC3E}">
        <p14:creationId xmlns:p14="http://schemas.microsoft.com/office/powerpoint/2010/main" val="26159134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63BB8B-9020-47C6-9DDF-A194C7E007C2}"/>
              </a:ext>
            </a:extLst>
          </p:cNvPr>
          <p:cNvPicPr>
            <a:picLocks noChangeAspect="1"/>
          </p:cNvPicPr>
          <p:nvPr/>
        </p:nvPicPr>
        <p:blipFill rotWithShape="1">
          <a:blip r:embed="rId2"/>
          <a:srcRect l="18277" t="22524" r="22816" b="9126"/>
          <a:stretch/>
        </p:blipFill>
        <p:spPr>
          <a:xfrm>
            <a:off x="1597979" y="381314"/>
            <a:ext cx="9339309" cy="6095371"/>
          </a:xfrm>
          <a:prstGeom prst="rect">
            <a:avLst/>
          </a:prstGeom>
        </p:spPr>
      </p:pic>
    </p:spTree>
    <p:extLst>
      <p:ext uri="{BB962C8B-B14F-4D97-AF65-F5344CB8AC3E}">
        <p14:creationId xmlns:p14="http://schemas.microsoft.com/office/powerpoint/2010/main" val="2332373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6FAB98-66A1-456D-9F82-EE4CA0D5C86D}"/>
              </a:ext>
            </a:extLst>
          </p:cNvPr>
          <p:cNvPicPr>
            <a:picLocks noChangeAspect="1"/>
          </p:cNvPicPr>
          <p:nvPr/>
        </p:nvPicPr>
        <p:blipFill rotWithShape="1">
          <a:blip r:embed="rId2"/>
          <a:srcRect l="16821" t="21489" r="17427" b="23237"/>
          <a:stretch/>
        </p:blipFill>
        <p:spPr>
          <a:xfrm>
            <a:off x="710214" y="1287260"/>
            <a:ext cx="10532262" cy="4980373"/>
          </a:xfrm>
          <a:prstGeom prst="rect">
            <a:avLst/>
          </a:prstGeom>
        </p:spPr>
      </p:pic>
    </p:spTree>
    <p:extLst>
      <p:ext uri="{BB962C8B-B14F-4D97-AF65-F5344CB8AC3E}">
        <p14:creationId xmlns:p14="http://schemas.microsoft.com/office/powerpoint/2010/main" val="6947731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C07DFC-9A11-424D-9CD2-1DFB4582EA0E}"/>
              </a:ext>
            </a:extLst>
          </p:cNvPr>
          <p:cNvSpPr/>
          <p:nvPr/>
        </p:nvSpPr>
        <p:spPr>
          <a:xfrm>
            <a:off x="3048000" y="3105835"/>
            <a:ext cx="6096000" cy="646331"/>
          </a:xfrm>
          <a:prstGeom prst="rect">
            <a:avLst/>
          </a:prstGeom>
        </p:spPr>
        <p:txBody>
          <a:bodyPr>
            <a:spAutoFit/>
          </a:bodyPr>
          <a:lstStyle/>
          <a:p>
            <a:r>
              <a:rPr lang="en-US" b="1" dirty="0">
                <a:solidFill>
                  <a:srgbClr val="5F5F6F"/>
                </a:solidFill>
                <a:latin typeface="Nunito"/>
              </a:rPr>
              <a:t>What do you do when the file you are trying to consume is quite large? Say the file is several GB of data or larger? </a:t>
            </a:r>
            <a:endParaRPr lang="en-US" b="1" dirty="0"/>
          </a:p>
        </p:txBody>
      </p:sp>
      <p:sp>
        <p:nvSpPr>
          <p:cNvPr id="3" name="Rectangle 2">
            <a:extLst>
              <a:ext uri="{FF2B5EF4-FFF2-40B4-BE49-F238E27FC236}">
                <a16:creationId xmlns:a16="http://schemas.microsoft.com/office/drawing/2014/main" id="{F502F778-B640-469A-8097-E08D19B335CF}"/>
              </a:ext>
            </a:extLst>
          </p:cNvPr>
          <p:cNvSpPr/>
          <p:nvPr/>
        </p:nvSpPr>
        <p:spPr>
          <a:xfrm>
            <a:off x="932154" y="3897699"/>
            <a:ext cx="10750859" cy="923330"/>
          </a:xfrm>
          <a:prstGeom prst="rect">
            <a:avLst/>
          </a:prstGeom>
        </p:spPr>
        <p:txBody>
          <a:bodyPr wrap="square">
            <a:spAutoFit/>
          </a:bodyPr>
          <a:lstStyle/>
          <a:p>
            <a:r>
              <a:rPr lang="en-US" dirty="0">
                <a:solidFill>
                  <a:srgbClr val="5F5F6F"/>
                </a:solidFill>
                <a:latin typeface="Nunito"/>
              </a:rPr>
              <a:t>Read in chunks of a file at a time, process it, then free it from memory so you can pull in and process another chunk until the whole massive file has been processed. Determine a suitable chunk size or simply read a line of a file at a time.</a:t>
            </a:r>
            <a:endParaRPr lang="en-US" dirty="0"/>
          </a:p>
        </p:txBody>
      </p:sp>
    </p:spTree>
    <p:extLst>
      <p:ext uri="{BB962C8B-B14F-4D97-AF65-F5344CB8AC3E}">
        <p14:creationId xmlns:p14="http://schemas.microsoft.com/office/powerpoint/2010/main" val="3944707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0898854-160A-4057-BE1B-2C308DBF5596}"/>
              </a:ext>
            </a:extLst>
          </p:cNvPr>
          <p:cNvGraphicFramePr>
            <a:graphicFrameLocks noGrp="1"/>
          </p:cNvGraphicFramePr>
          <p:nvPr>
            <p:extLst>
              <p:ext uri="{D42A27DB-BD31-4B8C-83A1-F6EECF244321}">
                <p14:modId xmlns:p14="http://schemas.microsoft.com/office/powerpoint/2010/main" val="3790567781"/>
              </p:ext>
            </p:extLst>
          </p:nvPr>
        </p:nvGraphicFramePr>
        <p:xfrm>
          <a:off x="1375144" y="598951"/>
          <a:ext cx="9441712" cy="5660098"/>
        </p:xfrm>
        <a:graphic>
          <a:graphicData uri="http://schemas.openxmlformats.org/drawingml/2006/table">
            <a:tbl>
              <a:tblPr/>
              <a:tblGrid>
                <a:gridCol w="1612605">
                  <a:extLst>
                    <a:ext uri="{9D8B030D-6E8A-4147-A177-3AD203B41FA5}">
                      <a16:colId xmlns:a16="http://schemas.microsoft.com/office/drawing/2014/main" val="1728384894"/>
                    </a:ext>
                  </a:extLst>
                </a:gridCol>
                <a:gridCol w="2389037">
                  <a:extLst>
                    <a:ext uri="{9D8B030D-6E8A-4147-A177-3AD203B41FA5}">
                      <a16:colId xmlns:a16="http://schemas.microsoft.com/office/drawing/2014/main" val="2852357841"/>
                    </a:ext>
                  </a:extLst>
                </a:gridCol>
                <a:gridCol w="5440070">
                  <a:extLst>
                    <a:ext uri="{9D8B030D-6E8A-4147-A177-3AD203B41FA5}">
                      <a16:colId xmlns:a16="http://schemas.microsoft.com/office/drawing/2014/main" val="3543029802"/>
                    </a:ext>
                  </a:extLst>
                </a:gridCol>
              </a:tblGrid>
              <a:tr h="143022">
                <a:tc>
                  <a:txBody>
                    <a:bodyPr/>
                    <a:lstStyle/>
                    <a:p>
                      <a:pPr algn="l" fontAlgn="ctr"/>
                      <a:r>
                        <a:rPr lang="en-US" sz="1800" b="1" dirty="0">
                          <a:effectLst/>
                        </a:rPr>
                        <a:t>Basis of comparison</a:t>
                      </a:r>
                      <a:endParaRPr lang="en-US" sz="1800" dirty="0">
                        <a:effectLst/>
                      </a:endParaRPr>
                    </a:p>
                  </a:txBody>
                  <a:tcPr marL="24813" marR="24813" marT="12407" marB="12407" anchor="ctr">
                    <a:lnL>
                      <a:noFill/>
                    </a:lnL>
                    <a:lnR>
                      <a:noFill/>
                    </a:lnR>
                    <a:lnT>
                      <a:noFill/>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algn="l" fontAlgn="ctr"/>
                      <a:r>
                        <a:rPr lang="en-US" sz="1800" b="1">
                          <a:effectLst/>
                        </a:rPr>
                        <a:t>Python 3</a:t>
                      </a:r>
                      <a:endParaRPr lang="en-US" sz="1800">
                        <a:effectLst/>
                      </a:endParaRPr>
                    </a:p>
                  </a:txBody>
                  <a:tcPr marL="24813" marR="24813" marT="12407" marB="12407" anchor="ctr">
                    <a:lnL>
                      <a:noFill/>
                    </a:lnL>
                    <a:lnR>
                      <a:noFill/>
                    </a:lnR>
                    <a:lnT>
                      <a:noFill/>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algn="l" fontAlgn="ctr"/>
                      <a:r>
                        <a:rPr lang="en-US" sz="1800" b="1">
                          <a:effectLst/>
                        </a:rPr>
                        <a:t>Python 2</a:t>
                      </a:r>
                      <a:endParaRPr lang="en-US" sz="1800">
                        <a:effectLst/>
                      </a:endParaRPr>
                    </a:p>
                  </a:txBody>
                  <a:tcPr marL="24813" marR="24813" marT="12407" marB="12407" anchor="ctr">
                    <a:lnL>
                      <a:noFill/>
                    </a:lnL>
                    <a:lnR>
                      <a:noFill/>
                    </a:lnR>
                    <a:lnT>
                      <a:noFill/>
                    </a:lnT>
                    <a:lnB w="7620" cap="flat" cmpd="sng" algn="ctr">
                      <a:solidFill>
                        <a:srgbClr val="DDDDDD"/>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994470711"/>
                  </a:ext>
                </a:extLst>
              </a:tr>
              <a:tr h="358799">
                <a:tc>
                  <a:txBody>
                    <a:bodyPr/>
                    <a:lstStyle/>
                    <a:p>
                      <a:pPr fontAlgn="ctr"/>
                      <a:r>
                        <a:rPr lang="en-US" sz="1800" dirty="0">
                          <a:effectLst/>
                        </a:rPr>
                        <a:t>Release Date</a:t>
                      </a:r>
                      <a:br>
                        <a:rPr lang="en-US" sz="1800" dirty="0">
                          <a:effectLst/>
                        </a:rPr>
                      </a:br>
                      <a:br>
                        <a:rPr lang="en-US" sz="1800" dirty="0">
                          <a:effectLst/>
                        </a:rPr>
                      </a:br>
                      <a:endParaRPr lang="en-US" sz="1800" dirty="0">
                        <a:effectLst/>
                      </a:endParaRP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dirty="0">
                          <a:effectLst/>
                        </a:rPr>
                        <a:t>2008</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a:effectLst/>
                        </a:rPr>
                        <a:t>2000</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829055346"/>
                  </a:ext>
                </a:extLst>
              </a:tr>
              <a:tr h="358799">
                <a:tc>
                  <a:txBody>
                    <a:bodyPr/>
                    <a:lstStyle/>
                    <a:p>
                      <a:pPr fontAlgn="ctr"/>
                      <a:r>
                        <a:rPr lang="en-US" sz="1800">
                          <a:effectLst/>
                        </a:rPr>
                        <a:t>Function print</a:t>
                      </a:r>
                      <a:br>
                        <a:rPr lang="en-US" sz="1800">
                          <a:effectLst/>
                        </a:rPr>
                      </a:br>
                      <a:br>
                        <a:rPr lang="en-US" sz="1800">
                          <a:effectLst/>
                        </a:rPr>
                      </a:br>
                      <a:endParaRPr lang="en-US" sz="1800">
                        <a:effectLst/>
                      </a:endParaRP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a:effectLst/>
                        </a:rPr>
                        <a:t>print ("hello")</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a:effectLst/>
                        </a:rPr>
                        <a:t>print "hello"</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630772335"/>
                  </a:ext>
                </a:extLst>
              </a:tr>
              <a:tr h="456719">
                <a:tc>
                  <a:txBody>
                    <a:bodyPr/>
                    <a:lstStyle/>
                    <a:p>
                      <a:pPr fontAlgn="ctr"/>
                      <a:r>
                        <a:rPr lang="en-US" sz="1800">
                          <a:effectLst/>
                        </a:rPr>
                        <a:t>Division of Integers</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a:effectLst/>
                        </a:rPr>
                        <a:t>Whenever two integers are divided, you get a float value</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a:effectLst/>
                        </a:rPr>
                        <a:t>When two integers are divided, you always provide integer value.</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520440000"/>
                  </a:ext>
                </a:extLst>
              </a:tr>
              <a:tr h="456719">
                <a:tc>
                  <a:txBody>
                    <a:bodyPr/>
                    <a:lstStyle/>
                    <a:p>
                      <a:pPr fontAlgn="ctr"/>
                      <a:r>
                        <a:rPr lang="en-US" sz="1800">
                          <a:effectLst/>
                        </a:rPr>
                        <a:t>Unicode</a:t>
                      </a:r>
                      <a:br>
                        <a:rPr lang="en-US" sz="1800">
                          <a:effectLst/>
                        </a:rPr>
                      </a:br>
                      <a:br>
                        <a:rPr lang="en-US" sz="1800">
                          <a:effectLst/>
                        </a:rPr>
                      </a:br>
                      <a:endParaRPr lang="en-US" sz="1800">
                        <a:effectLst/>
                      </a:endParaRP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a:effectLst/>
                        </a:rPr>
                        <a:t>In Python 3, default storing of strings is Unicode.</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a:effectLst/>
                        </a:rPr>
                        <a:t>To store Unicode string value, you require to define them with "u".</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91752987"/>
                  </a:ext>
                </a:extLst>
              </a:tr>
              <a:tr h="456719">
                <a:tc>
                  <a:txBody>
                    <a:bodyPr/>
                    <a:lstStyle/>
                    <a:p>
                      <a:pPr fontAlgn="ctr"/>
                      <a:r>
                        <a:rPr lang="en-US" sz="1800">
                          <a:effectLst/>
                        </a:rPr>
                        <a:t>Syntax</a:t>
                      </a:r>
                      <a:br>
                        <a:rPr lang="en-US" sz="1800">
                          <a:effectLst/>
                        </a:rPr>
                      </a:br>
                      <a:br>
                        <a:rPr lang="en-US" sz="1800">
                          <a:effectLst/>
                        </a:rPr>
                      </a:br>
                      <a:endParaRPr lang="en-US" sz="1800">
                        <a:effectLst/>
                      </a:endParaRP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a:effectLst/>
                        </a:rPr>
                        <a:t>The syntax is simpler and easily understandable.</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a:effectLst/>
                        </a:rPr>
                        <a:t>The syntax of Python 2 was comparatively difficult to understand.</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50617296"/>
                  </a:ext>
                </a:extLst>
              </a:tr>
              <a:tr h="456719">
                <a:tc>
                  <a:txBody>
                    <a:bodyPr/>
                    <a:lstStyle/>
                    <a:p>
                      <a:pPr fontAlgn="ctr"/>
                      <a:r>
                        <a:rPr lang="en-US" sz="1800">
                          <a:effectLst/>
                        </a:rPr>
                        <a:t>Rules of ordering Comparisons</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dirty="0">
                          <a:effectLst/>
                        </a:rPr>
                        <a:t>In this version, Rules of ordering comparisons have been simplified.</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tc>
                  <a:txBody>
                    <a:bodyPr/>
                    <a:lstStyle/>
                    <a:p>
                      <a:pPr fontAlgn="ctr"/>
                      <a:r>
                        <a:rPr lang="en-US" sz="1800" dirty="0">
                          <a:effectLst/>
                        </a:rPr>
                        <a:t>Rules of ordering comparison are very complex.</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403986966"/>
                  </a:ext>
                </a:extLst>
              </a:tr>
            </a:tbl>
          </a:graphicData>
        </a:graphic>
      </p:graphicFrame>
    </p:spTree>
    <p:extLst>
      <p:ext uri="{BB962C8B-B14F-4D97-AF65-F5344CB8AC3E}">
        <p14:creationId xmlns:p14="http://schemas.microsoft.com/office/powerpoint/2010/main" val="14723676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6B297B-6E09-49E7-8B4F-66DB2061F0E3}"/>
              </a:ext>
            </a:extLst>
          </p:cNvPr>
          <p:cNvSpPr/>
          <p:nvPr/>
        </p:nvSpPr>
        <p:spPr>
          <a:xfrm>
            <a:off x="477520" y="1999456"/>
            <a:ext cx="8371840" cy="923330"/>
          </a:xfrm>
          <a:prstGeom prst="rect">
            <a:avLst/>
          </a:prstGeom>
        </p:spPr>
        <p:txBody>
          <a:bodyPr wrap="square">
            <a:spAutoFit/>
          </a:bodyPr>
          <a:lstStyle/>
          <a:p>
            <a:r>
              <a:rPr lang="en-US" dirty="0">
                <a:latin typeface="Birka"/>
              </a:rPr>
              <a:t>It contains high-level data structures and manipulation tools designed to make data analysis fast and easy in Python. </a:t>
            </a:r>
          </a:p>
          <a:p>
            <a:r>
              <a:rPr lang="en-US" dirty="0">
                <a:latin typeface="Birka"/>
              </a:rPr>
              <a:t>Pandas is built on top of NumPy and makes it easy to use in NumPy-centric applications.</a:t>
            </a:r>
            <a:endParaRPr lang="en-US" dirty="0"/>
          </a:p>
        </p:txBody>
      </p:sp>
      <p:sp>
        <p:nvSpPr>
          <p:cNvPr id="3" name="Rectangle 2">
            <a:extLst>
              <a:ext uri="{FF2B5EF4-FFF2-40B4-BE49-F238E27FC236}">
                <a16:creationId xmlns:a16="http://schemas.microsoft.com/office/drawing/2014/main" id="{AC728D8B-0F73-42C1-B650-06BEB8B9EAF1}"/>
              </a:ext>
            </a:extLst>
          </p:cNvPr>
          <p:cNvSpPr/>
          <p:nvPr/>
        </p:nvSpPr>
        <p:spPr>
          <a:xfrm>
            <a:off x="3048000" y="3288884"/>
            <a:ext cx="6096000" cy="646331"/>
          </a:xfrm>
          <a:prstGeom prst="rect">
            <a:avLst/>
          </a:prstGeom>
        </p:spPr>
        <p:txBody>
          <a:bodyPr>
            <a:spAutoFit/>
          </a:bodyPr>
          <a:lstStyle/>
          <a:p>
            <a:r>
              <a:rPr lang="en-US" dirty="0">
                <a:latin typeface="TheSansMonoCd-W5Regular"/>
              </a:rPr>
              <a:t>In [1]: from pandas import Series, DataFrame</a:t>
            </a:r>
          </a:p>
          <a:p>
            <a:r>
              <a:rPr lang="en-US" dirty="0">
                <a:latin typeface="TheSansMonoCd-W5Regular"/>
              </a:rPr>
              <a:t>In [2]: import pandas as pd</a:t>
            </a:r>
            <a:endParaRPr lang="en-US" dirty="0"/>
          </a:p>
        </p:txBody>
      </p:sp>
      <p:sp>
        <p:nvSpPr>
          <p:cNvPr id="4" name="Rectangle 3">
            <a:extLst>
              <a:ext uri="{FF2B5EF4-FFF2-40B4-BE49-F238E27FC236}">
                <a16:creationId xmlns:a16="http://schemas.microsoft.com/office/drawing/2014/main" id="{5961B6C8-C29E-46E9-99B7-F988350828F2}"/>
              </a:ext>
            </a:extLst>
          </p:cNvPr>
          <p:cNvSpPr/>
          <p:nvPr/>
        </p:nvSpPr>
        <p:spPr>
          <a:xfrm>
            <a:off x="477520" y="4450695"/>
            <a:ext cx="10962640" cy="646331"/>
          </a:xfrm>
          <a:prstGeom prst="rect">
            <a:avLst/>
          </a:prstGeom>
        </p:spPr>
        <p:txBody>
          <a:bodyPr wrap="square">
            <a:spAutoFit/>
          </a:bodyPr>
          <a:lstStyle/>
          <a:p>
            <a:r>
              <a:rPr lang="en-US" dirty="0">
                <a:latin typeface="Birka"/>
              </a:rPr>
              <a:t>To get started with pandas, you will need to get comfortable with its two workhorse data structures: </a:t>
            </a:r>
          </a:p>
          <a:p>
            <a:r>
              <a:rPr lang="en-US" b="1" i="1" dirty="0">
                <a:latin typeface="Birka-Italic"/>
              </a:rPr>
              <a:t>Series </a:t>
            </a:r>
            <a:r>
              <a:rPr lang="en-US" b="1" dirty="0">
                <a:latin typeface="Birka"/>
              </a:rPr>
              <a:t>and </a:t>
            </a:r>
            <a:r>
              <a:rPr lang="en-US" b="1" i="1" dirty="0">
                <a:latin typeface="Birka-Italic"/>
              </a:rPr>
              <a:t>DataFrame</a:t>
            </a:r>
            <a:r>
              <a:rPr lang="en-US" b="1" dirty="0">
                <a:latin typeface="Birka"/>
              </a:rPr>
              <a:t>.</a:t>
            </a:r>
            <a:endParaRPr lang="en-US" b="1" dirty="0"/>
          </a:p>
        </p:txBody>
      </p:sp>
    </p:spTree>
    <p:extLst>
      <p:ext uri="{BB962C8B-B14F-4D97-AF65-F5344CB8AC3E}">
        <p14:creationId xmlns:p14="http://schemas.microsoft.com/office/powerpoint/2010/main" val="15022095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52A491-BBAE-4C09-A25F-F590B25CE5D4}"/>
              </a:ext>
            </a:extLst>
          </p:cNvPr>
          <p:cNvSpPr txBox="1"/>
          <p:nvPr/>
        </p:nvSpPr>
        <p:spPr>
          <a:xfrm>
            <a:off x="4768191" y="3244334"/>
            <a:ext cx="3257221" cy="369332"/>
          </a:xfrm>
          <a:prstGeom prst="rect">
            <a:avLst/>
          </a:prstGeom>
          <a:noFill/>
        </p:spPr>
        <p:txBody>
          <a:bodyPr wrap="square" rtlCol="0">
            <a:spAutoFit/>
          </a:bodyPr>
          <a:lstStyle/>
          <a:p>
            <a:r>
              <a:rPr lang="en-US" dirty="0"/>
              <a:t>Working with Files</a:t>
            </a:r>
          </a:p>
        </p:txBody>
      </p:sp>
    </p:spTree>
    <p:extLst>
      <p:ext uri="{BB962C8B-B14F-4D97-AF65-F5344CB8AC3E}">
        <p14:creationId xmlns:p14="http://schemas.microsoft.com/office/powerpoint/2010/main" val="10257729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956C0F-5030-41FF-9984-3AC0E8886E32}"/>
              </a:ext>
            </a:extLst>
          </p:cNvPr>
          <p:cNvSpPr/>
          <p:nvPr/>
        </p:nvSpPr>
        <p:spPr>
          <a:xfrm>
            <a:off x="1183689" y="1221977"/>
            <a:ext cx="10259628" cy="646331"/>
          </a:xfrm>
          <a:prstGeom prst="rect">
            <a:avLst/>
          </a:prstGeom>
        </p:spPr>
        <p:txBody>
          <a:bodyPr wrap="square">
            <a:spAutoFit/>
          </a:bodyPr>
          <a:lstStyle/>
          <a:p>
            <a:r>
              <a:rPr lang="en-US" dirty="0"/>
              <a:t>Python has a number of very useful file IO functionality in its standard library of built-in functions and modules. The built-in open() function is what you use to open a file object for either reading or writing purposes.</a:t>
            </a:r>
          </a:p>
        </p:txBody>
      </p:sp>
      <p:sp>
        <p:nvSpPr>
          <p:cNvPr id="4" name="Rectangle 3">
            <a:extLst>
              <a:ext uri="{FF2B5EF4-FFF2-40B4-BE49-F238E27FC236}">
                <a16:creationId xmlns:a16="http://schemas.microsoft.com/office/drawing/2014/main" id="{69830B52-2BFA-4B09-A7F2-5212A1B155FE}"/>
              </a:ext>
            </a:extLst>
          </p:cNvPr>
          <p:cNvSpPr/>
          <p:nvPr/>
        </p:nvSpPr>
        <p:spPr>
          <a:xfrm>
            <a:off x="4208460" y="2196769"/>
            <a:ext cx="3029355" cy="369332"/>
          </a:xfrm>
          <a:prstGeom prst="rect">
            <a:avLst/>
          </a:prstGeom>
        </p:spPr>
        <p:txBody>
          <a:bodyPr wrap="none">
            <a:spAutoFit/>
          </a:bodyPr>
          <a:lstStyle/>
          <a:p>
            <a:r>
              <a:rPr lang="en-US" dirty="0" err="1"/>
              <a:t>fp</a:t>
            </a:r>
            <a:r>
              <a:rPr lang="en-US" dirty="0"/>
              <a:t> = open('path/to/file.txt', 'r')</a:t>
            </a:r>
          </a:p>
        </p:txBody>
      </p:sp>
      <p:sp>
        <p:nvSpPr>
          <p:cNvPr id="7" name="Rectangle 6">
            <a:extLst>
              <a:ext uri="{FF2B5EF4-FFF2-40B4-BE49-F238E27FC236}">
                <a16:creationId xmlns:a16="http://schemas.microsoft.com/office/drawing/2014/main" id="{0A7710B7-C75C-4194-AEDD-E36BAE99B67A}"/>
              </a:ext>
            </a:extLst>
          </p:cNvPr>
          <p:cNvSpPr/>
          <p:nvPr/>
        </p:nvSpPr>
        <p:spPr>
          <a:xfrm>
            <a:off x="1272465" y="2782539"/>
            <a:ext cx="10472691" cy="3139321"/>
          </a:xfrm>
          <a:prstGeom prst="rect">
            <a:avLst/>
          </a:prstGeom>
        </p:spPr>
        <p:txBody>
          <a:bodyPr wrap="square">
            <a:spAutoFit/>
          </a:bodyPr>
          <a:lstStyle/>
          <a:p>
            <a:r>
              <a:rPr lang="en-US" dirty="0"/>
              <a:t>The open() function takes in multiple arguments. </a:t>
            </a:r>
          </a:p>
          <a:p>
            <a:r>
              <a:rPr lang="en-US" dirty="0"/>
              <a:t>First : a positional string parameter representing the path to the file that should be opened. </a:t>
            </a:r>
          </a:p>
          <a:p>
            <a:r>
              <a:rPr lang="en-US" dirty="0"/>
              <a:t>Second : optional parameter is also a string which specifies the mode of interaction you intend for the file object being returned by the function call. Default is 'r' for reading.</a:t>
            </a:r>
          </a:p>
          <a:p>
            <a:endParaRPr lang="en-US" dirty="0"/>
          </a:p>
          <a:p>
            <a:r>
              <a:rPr lang="en-US" dirty="0"/>
              <a:t>Mode	Description</a:t>
            </a:r>
          </a:p>
          <a:p>
            <a:r>
              <a:rPr lang="en-US" dirty="0"/>
              <a:t>r            Open for reading plain text</a:t>
            </a:r>
          </a:p>
          <a:p>
            <a:r>
              <a:rPr lang="en-US" dirty="0"/>
              <a:t>w           Open for writing plain text</a:t>
            </a:r>
          </a:p>
          <a:p>
            <a:r>
              <a:rPr lang="en-US" dirty="0"/>
              <a:t>a             Open an existing file for appending plain text</a:t>
            </a:r>
          </a:p>
          <a:p>
            <a:r>
              <a:rPr lang="en-US" dirty="0" err="1"/>
              <a:t>rb</a:t>
            </a:r>
            <a:r>
              <a:rPr lang="en-US" dirty="0"/>
              <a:t>           Open for reading binary data</a:t>
            </a:r>
          </a:p>
          <a:p>
            <a:r>
              <a:rPr lang="en-US" dirty="0" err="1"/>
              <a:t>wb</a:t>
            </a:r>
            <a:r>
              <a:rPr lang="en-US" dirty="0"/>
              <a:t>         Open for writing binary data</a:t>
            </a:r>
          </a:p>
        </p:txBody>
      </p:sp>
    </p:spTree>
    <p:extLst>
      <p:ext uri="{BB962C8B-B14F-4D97-AF65-F5344CB8AC3E}">
        <p14:creationId xmlns:p14="http://schemas.microsoft.com/office/powerpoint/2010/main" val="562101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35D13F-D626-4220-A9F3-5E7265B26F9A}"/>
              </a:ext>
            </a:extLst>
          </p:cNvPr>
          <p:cNvSpPr/>
          <p:nvPr/>
        </p:nvSpPr>
        <p:spPr>
          <a:xfrm>
            <a:off x="436485" y="1761685"/>
            <a:ext cx="11159231" cy="2862322"/>
          </a:xfrm>
          <a:prstGeom prst="rect">
            <a:avLst/>
          </a:prstGeom>
        </p:spPr>
        <p:txBody>
          <a:bodyPr wrap="square">
            <a:spAutoFit/>
          </a:bodyPr>
          <a:lstStyle/>
          <a:p>
            <a:r>
              <a:rPr lang="en-US" dirty="0"/>
              <a:t>The file object returned from open() has three common explicit methods (read, </a:t>
            </a:r>
            <a:r>
              <a:rPr lang="en-US" dirty="0" err="1"/>
              <a:t>readline</a:t>
            </a:r>
            <a:r>
              <a:rPr lang="en-US" dirty="0"/>
              <a:t>, and </a:t>
            </a:r>
            <a:r>
              <a:rPr lang="en-US" dirty="0" err="1"/>
              <a:t>readlines</a:t>
            </a:r>
            <a:r>
              <a:rPr lang="en-US" dirty="0"/>
              <a:t>) to read in data and one more implicit way.</a:t>
            </a:r>
          </a:p>
          <a:p>
            <a:endParaRPr lang="en-US" dirty="0"/>
          </a:p>
          <a:p>
            <a:pPr marL="285750" indent="-285750">
              <a:buFont typeface="Arial" panose="020B0604020202020204" pitchFamily="34" charset="0"/>
              <a:buChar char="•"/>
            </a:pPr>
            <a:r>
              <a:rPr lang="en-US" dirty="0"/>
              <a:t>The read method will read in all the data into one text string. This is useful for smaller files where you would like to do text manipulation on the entire file, or whatever else suits you.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dirty="0" err="1"/>
              <a:t>readline</a:t>
            </a:r>
            <a:r>
              <a:rPr lang="en-US" dirty="0"/>
              <a:t> method, which is one useful way to only read in individual line incremental amounts at a time and return them as strings.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last explicit method, </a:t>
            </a:r>
            <a:r>
              <a:rPr lang="en-US" dirty="0" err="1"/>
              <a:t>readlines</a:t>
            </a:r>
            <a:r>
              <a:rPr lang="en-US" dirty="0"/>
              <a:t>, will read all the lines of a file and return them as a list of strings.</a:t>
            </a:r>
          </a:p>
        </p:txBody>
      </p:sp>
    </p:spTree>
    <p:extLst>
      <p:ext uri="{BB962C8B-B14F-4D97-AF65-F5344CB8AC3E}">
        <p14:creationId xmlns:p14="http://schemas.microsoft.com/office/powerpoint/2010/main" val="13493605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BC6D5-7183-4A0A-928B-1A52124CC815}"/>
              </a:ext>
            </a:extLst>
          </p:cNvPr>
          <p:cNvSpPr/>
          <p:nvPr/>
        </p:nvSpPr>
        <p:spPr>
          <a:xfrm>
            <a:off x="1036320" y="1266875"/>
            <a:ext cx="9418320" cy="369332"/>
          </a:xfrm>
          <a:prstGeom prst="rect">
            <a:avLst/>
          </a:prstGeom>
        </p:spPr>
        <p:txBody>
          <a:bodyPr wrap="square">
            <a:spAutoFit/>
          </a:bodyPr>
          <a:lstStyle/>
          <a:p>
            <a:r>
              <a:rPr lang="en-US" dirty="0">
                <a:latin typeface="Birka"/>
              </a:rPr>
              <a:t>Pandas features a number of functions for reading tabular data as a DataFrame object.</a:t>
            </a:r>
            <a:endParaRPr lang="en-US" dirty="0"/>
          </a:p>
        </p:txBody>
      </p:sp>
      <p:sp>
        <p:nvSpPr>
          <p:cNvPr id="3" name="Rectangle 2">
            <a:extLst>
              <a:ext uri="{FF2B5EF4-FFF2-40B4-BE49-F238E27FC236}">
                <a16:creationId xmlns:a16="http://schemas.microsoft.com/office/drawing/2014/main" id="{06DBA3FE-A9A3-4DC5-BF8E-5AD9F601AB54}"/>
              </a:ext>
            </a:extLst>
          </p:cNvPr>
          <p:cNvSpPr/>
          <p:nvPr/>
        </p:nvSpPr>
        <p:spPr>
          <a:xfrm>
            <a:off x="772160" y="2095699"/>
            <a:ext cx="10972800" cy="2585323"/>
          </a:xfrm>
          <a:prstGeom prst="rect">
            <a:avLst/>
          </a:prstGeom>
        </p:spPr>
        <p:txBody>
          <a:bodyPr wrap="square">
            <a:spAutoFit/>
          </a:bodyPr>
          <a:lstStyle/>
          <a:p>
            <a:r>
              <a:rPr lang="en-US" dirty="0">
                <a:latin typeface="MyriadPro-SemiboldCond"/>
              </a:rPr>
              <a:t>     Function 		Description</a:t>
            </a:r>
          </a:p>
          <a:p>
            <a:pPr marL="285750" indent="-285750">
              <a:buFont typeface="Arial" panose="020B0604020202020204" pitchFamily="34" charset="0"/>
              <a:buChar char="•"/>
            </a:pPr>
            <a:r>
              <a:rPr lang="en-US" sz="1600" dirty="0" err="1">
                <a:latin typeface="TheSansMonoCd-W5Regular"/>
              </a:rPr>
              <a:t>read_csv</a:t>
            </a:r>
            <a:r>
              <a:rPr lang="en-US" sz="1600" dirty="0">
                <a:latin typeface="TheSansMonoCd-W5Regular"/>
              </a:rPr>
              <a:t> 		</a:t>
            </a:r>
            <a:r>
              <a:rPr lang="en-US" dirty="0">
                <a:latin typeface="MyriadPro-Cond"/>
              </a:rPr>
              <a:t>Load delimited data from a file, URL, or file-like object. Use comma as default delimiter</a:t>
            </a:r>
          </a:p>
          <a:p>
            <a:pPr marL="285750" indent="-285750">
              <a:buFont typeface="Arial" panose="020B0604020202020204" pitchFamily="34" charset="0"/>
              <a:buChar char="•"/>
            </a:pPr>
            <a:endParaRPr lang="en-US" dirty="0">
              <a:latin typeface="MyriadPro-Cond"/>
            </a:endParaRPr>
          </a:p>
          <a:p>
            <a:pPr marL="285750" indent="-285750">
              <a:buFont typeface="Arial" panose="020B0604020202020204" pitchFamily="34" charset="0"/>
              <a:buChar char="•"/>
            </a:pPr>
            <a:r>
              <a:rPr lang="en-US" sz="1600" dirty="0" err="1">
                <a:latin typeface="TheSansMonoCd-W5Regular"/>
              </a:rPr>
              <a:t>read_table</a:t>
            </a:r>
            <a:r>
              <a:rPr lang="en-US" sz="1600" dirty="0">
                <a:latin typeface="TheSansMonoCd-W5Regular"/>
              </a:rPr>
              <a:t> 	          </a:t>
            </a:r>
            <a:r>
              <a:rPr lang="en-US" dirty="0">
                <a:latin typeface="MyriadPro-Cond"/>
              </a:rPr>
              <a:t>Load delimited data from a file, URL, or file-like object. Use tab (</a:t>
            </a:r>
            <a:r>
              <a:rPr lang="en-US" sz="1600" dirty="0">
                <a:latin typeface="TheSansMonoCd-W5Regular"/>
              </a:rPr>
              <a:t>'\t'</a:t>
            </a:r>
            <a:r>
              <a:rPr lang="en-US" dirty="0">
                <a:latin typeface="MyriadPro-Cond"/>
              </a:rPr>
              <a:t>) as default delimiter</a:t>
            </a:r>
          </a:p>
          <a:p>
            <a:pPr marL="285750" indent="-285750">
              <a:buFont typeface="Arial" panose="020B0604020202020204" pitchFamily="34" charset="0"/>
              <a:buChar char="•"/>
            </a:pPr>
            <a:endParaRPr lang="en-US" dirty="0">
              <a:latin typeface="MyriadPro-Cond"/>
            </a:endParaRPr>
          </a:p>
          <a:p>
            <a:pPr marL="285750" indent="-285750">
              <a:buFont typeface="Arial" panose="020B0604020202020204" pitchFamily="34" charset="0"/>
              <a:buChar char="•"/>
            </a:pPr>
            <a:r>
              <a:rPr lang="en-US" sz="1600" dirty="0" err="1">
                <a:latin typeface="TheSansMonoCd-W5Regular"/>
              </a:rPr>
              <a:t>read_fwf</a:t>
            </a:r>
            <a:r>
              <a:rPr lang="en-US" sz="1600" dirty="0">
                <a:latin typeface="TheSansMonoCd-W5Regular"/>
              </a:rPr>
              <a:t> 		</a:t>
            </a:r>
            <a:r>
              <a:rPr lang="en-US" dirty="0">
                <a:latin typeface="MyriadPro-Cond"/>
              </a:rPr>
              <a:t>Read data in fixed-width column format (that is, no delimiters)</a:t>
            </a:r>
          </a:p>
          <a:p>
            <a:pPr marL="285750" indent="-285750">
              <a:buFont typeface="Arial" panose="020B0604020202020204" pitchFamily="34" charset="0"/>
              <a:buChar char="•"/>
            </a:pPr>
            <a:endParaRPr lang="en-US" dirty="0">
              <a:latin typeface="MyriadPro-Cond"/>
            </a:endParaRPr>
          </a:p>
          <a:p>
            <a:pPr marL="285750" indent="-285750">
              <a:buFont typeface="Arial" panose="020B0604020202020204" pitchFamily="34" charset="0"/>
              <a:buChar char="•"/>
            </a:pPr>
            <a:r>
              <a:rPr lang="en-US" sz="1600" dirty="0" err="1">
                <a:latin typeface="TheSansMonoCd-W5Regular"/>
              </a:rPr>
              <a:t>read_clipboard</a:t>
            </a:r>
            <a:r>
              <a:rPr lang="en-US" sz="1600" dirty="0">
                <a:latin typeface="TheSansMonoCd-W5Regular"/>
              </a:rPr>
              <a:t>      </a:t>
            </a:r>
            <a:r>
              <a:rPr lang="en-US" dirty="0">
                <a:latin typeface="MyriadPro-Cond"/>
              </a:rPr>
              <a:t>Version of </a:t>
            </a:r>
            <a:r>
              <a:rPr lang="en-US" sz="1600" dirty="0" err="1">
                <a:latin typeface="TheSansMonoCd-W5Regular"/>
              </a:rPr>
              <a:t>read_table</a:t>
            </a:r>
            <a:r>
              <a:rPr lang="en-US" sz="1600" dirty="0">
                <a:latin typeface="TheSansMonoCd-W5Regular"/>
              </a:rPr>
              <a:t> </a:t>
            </a:r>
            <a:r>
              <a:rPr lang="en-US" dirty="0">
                <a:latin typeface="MyriadPro-Cond"/>
              </a:rPr>
              <a:t>that reads data from the clipboard. Useful for converting tables from web pages</a:t>
            </a:r>
            <a:endParaRPr lang="en-US" dirty="0"/>
          </a:p>
        </p:txBody>
      </p:sp>
    </p:spTree>
    <p:extLst>
      <p:ext uri="{BB962C8B-B14F-4D97-AF65-F5344CB8AC3E}">
        <p14:creationId xmlns:p14="http://schemas.microsoft.com/office/powerpoint/2010/main" val="23008023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C84881-B33C-46AE-A16C-9B80E68B6A6B}"/>
              </a:ext>
            </a:extLst>
          </p:cNvPr>
          <p:cNvSpPr/>
          <p:nvPr/>
        </p:nvSpPr>
        <p:spPr>
          <a:xfrm>
            <a:off x="477520" y="895201"/>
            <a:ext cx="10830560" cy="4893647"/>
          </a:xfrm>
          <a:prstGeom prst="rect">
            <a:avLst/>
          </a:prstGeom>
        </p:spPr>
        <p:txBody>
          <a:bodyPr wrap="square">
            <a:spAutoFit/>
          </a:bodyPr>
          <a:lstStyle/>
          <a:p>
            <a:pPr marL="285750" indent="-285750">
              <a:buFont typeface="Arial" panose="020B0604020202020204" pitchFamily="34" charset="0"/>
              <a:buChar char="•"/>
            </a:pPr>
            <a:r>
              <a:rPr lang="en-US" sz="2400" b="1" dirty="0">
                <a:latin typeface="Birka"/>
              </a:rPr>
              <a:t>Indexing: </a:t>
            </a:r>
            <a:r>
              <a:rPr lang="en-US" sz="2400" dirty="0">
                <a:latin typeface="Birka"/>
              </a:rPr>
              <a:t>can treat one or more columns as the returned DataFrame, and whether</a:t>
            </a:r>
          </a:p>
          <a:p>
            <a:r>
              <a:rPr lang="en-US" sz="2400" dirty="0">
                <a:latin typeface="Birka"/>
              </a:rPr>
              <a:t>	to get column names from the file, the user, or not at all.</a:t>
            </a:r>
          </a:p>
          <a:p>
            <a:endParaRPr lang="en-US" sz="2400" dirty="0">
              <a:latin typeface="Birka"/>
            </a:endParaRPr>
          </a:p>
          <a:p>
            <a:pPr marL="285750" indent="-285750">
              <a:buFont typeface="Arial" panose="020B0604020202020204" pitchFamily="34" charset="0"/>
              <a:buChar char="•"/>
            </a:pPr>
            <a:r>
              <a:rPr lang="en-US" sz="2400" b="1" dirty="0">
                <a:latin typeface="Birka"/>
              </a:rPr>
              <a:t>Type inference and data conversion</a:t>
            </a:r>
            <a:r>
              <a:rPr lang="en-US" sz="2400" dirty="0">
                <a:latin typeface="Birka"/>
              </a:rPr>
              <a:t>: This includes the user-defined value conversions 	and custom list of missing value markers.</a:t>
            </a:r>
          </a:p>
          <a:p>
            <a:endParaRPr lang="en-US" sz="2400" dirty="0">
              <a:latin typeface="Birka"/>
            </a:endParaRPr>
          </a:p>
          <a:p>
            <a:pPr marL="285750" indent="-285750">
              <a:buFont typeface="Arial" panose="020B0604020202020204" pitchFamily="34" charset="0"/>
              <a:buChar char="•"/>
            </a:pPr>
            <a:r>
              <a:rPr lang="en-US" sz="2400" b="1" dirty="0">
                <a:latin typeface="Birka"/>
              </a:rPr>
              <a:t>Datetime parsing: </a:t>
            </a:r>
            <a:r>
              <a:rPr lang="en-US" sz="2400" dirty="0">
                <a:latin typeface="Birka"/>
              </a:rPr>
              <a:t>includes combining capability, including combining date and</a:t>
            </a:r>
          </a:p>
          <a:p>
            <a:r>
              <a:rPr lang="en-US" sz="2400" dirty="0">
                <a:latin typeface="Birka"/>
              </a:rPr>
              <a:t>	time information spread over multiple columns into a single column in the result.</a:t>
            </a:r>
          </a:p>
          <a:p>
            <a:endParaRPr lang="en-US" sz="2400" dirty="0">
              <a:latin typeface="Birka"/>
            </a:endParaRPr>
          </a:p>
          <a:p>
            <a:pPr marL="285750" indent="-285750">
              <a:buFont typeface="Arial" panose="020B0604020202020204" pitchFamily="34" charset="0"/>
              <a:buChar char="•"/>
            </a:pPr>
            <a:r>
              <a:rPr lang="en-US" sz="2400" b="1" dirty="0">
                <a:latin typeface="Birka"/>
              </a:rPr>
              <a:t>Iterating: </a:t>
            </a:r>
            <a:r>
              <a:rPr lang="en-US" sz="2400" dirty="0">
                <a:latin typeface="Birka"/>
              </a:rPr>
              <a:t>support for iterating over chunks of very large files.</a:t>
            </a:r>
          </a:p>
          <a:p>
            <a:pPr marL="285750" indent="-285750">
              <a:buFont typeface="Arial" panose="020B0604020202020204" pitchFamily="34" charset="0"/>
              <a:buChar char="•"/>
            </a:pPr>
            <a:endParaRPr lang="en-US" sz="2400" dirty="0">
              <a:latin typeface="Birka"/>
            </a:endParaRPr>
          </a:p>
          <a:p>
            <a:pPr marL="285750" indent="-285750">
              <a:buFont typeface="Arial" panose="020B0604020202020204" pitchFamily="34" charset="0"/>
              <a:buChar char="•"/>
            </a:pPr>
            <a:r>
              <a:rPr lang="en-US" sz="2400" b="1" dirty="0">
                <a:latin typeface="Birka"/>
              </a:rPr>
              <a:t>Unclean data issues:</a:t>
            </a:r>
            <a:r>
              <a:rPr lang="en-US" sz="2400" dirty="0">
                <a:latin typeface="Birka"/>
              </a:rPr>
              <a:t> skipping rows or a footer, comments, or other minor things</a:t>
            </a:r>
          </a:p>
          <a:p>
            <a:r>
              <a:rPr lang="en-US" sz="2400" dirty="0">
                <a:latin typeface="Birka"/>
              </a:rPr>
              <a:t>	like numeric data with thousands separated by commas.</a:t>
            </a:r>
            <a:endParaRPr lang="en-US" sz="2400" dirty="0"/>
          </a:p>
        </p:txBody>
      </p:sp>
    </p:spTree>
    <p:extLst>
      <p:ext uri="{BB962C8B-B14F-4D97-AF65-F5344CB8AC3E}">
        <p14:creationId xmlns:p14="http://schemas.microsoft.com/office/powerpoint/2010/main" val="22288882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E0E967-244D-4E8B-A3A0-E928B49BE4A7}"/>
              </a:ext>
            </a:extLst>
          </p:cNvPr>
          <p:cNvSpPr txBox="1"/>
          <p:nvPr/>
        </p:nvSpPr>
        <p:spPr>
          <a:xfrm>
            <a:off x="4637596" y="3079368"/>
            <a:ext cx="4474346" cy="523220"/>
          </a:xfrm>
          <a:prstGeom prst="rect">
            <a:avLst/>
          </a:prstGeom>
          <a:noFill/>
        </p:spPr>
        <p:txBody>
          <a:bodyPr wrap="square" rtlCol="0">
            <a:spAutoFit/>
          </a:bodyPr>
          <a:lstStyle/>
          <a:p>
            <a:r>
              <a:rPr lang="en-US" sz="2800" dirty="0"/>
              <a:t>Continued in Part 2</a:t>
            </a:r>
          </a:p>
        </p:txBody>
      </p:sp>
    </p:spTree>
    <p:extLst>
      <p:ext uri="{BB962C8B-B14F-4D97-AF65-F5344CB8AC3E}">
        <p14:creationId xmlns:p14="http://schemas.microsoft.com/office/powerpoint/2010/main" val="40856375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E355A2-1FB3-4FBE-B292-C31B4046850B}"/>
              </a:ext>
            </a:extLst>
          </p:cNvPr>
          <p:cNvSpPr/>
          <p:nvPr/>
        </p:nvSpPr>
        <p:spPr>
          <a:xfrm>
            <a:off x="4516703" y="3244334"/>
            <a:ext cx="2501647" cy="369332"/>
          </a:xfrm>
          <a:prstGeom prst="rect">
            <a:avLst/>
          </a:prstGeom>
        </p:spPr>
        <p:txBody>
          <a:bodyPr wrap="none">
            <a:spAutoFit/>
          </a:bodyPr>
          <a:lstStyle/>
          <a:p>
            <a:pPr algn="ctr"/>
            <a:r>
              <a:rPr lang="en-US" b="1" dirty="0">
                <a:solidFill>
                  <a:srgbClr val="797979"/>
                </a:solidFill>
                <a:latin typeface="Arial" panose="020B0604020202020204" pitchFamily="34" charset="0"/>
              </a:rPr>
              <a:t>Python - Date &amp; Time</a:t>
            </a:r>
            <a:endParaRPr lang="en-US" b="1" i="0" dirty="0">
              <a:solidFill>
                <a:srgbClr val="797979"/>
              </a:solidFill>
              <a:effectLst/>
              <a:latin typeface="Arial" panose="020B0604020202020204" pitchFamily="34" charset="0"/>
            </a:endParaRPr>
          </a:p>
        </p:txBody>
      </p:sp>
    </p:spTree>
    <p:extLst>
      <p:ext uri="{BB962C8B-B14F-4D97-AF65-F5344CB8AC3E}">
        <p14:creationId xmlns:p14="http://schemas.microsoft.com/office/powerpoint/2010/main" val="2392550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673D0A-ED62-4149-A57E-75A415D067CB}"/>
              </a:ext>
            </a:extLst>
          </p:cNvPr>
          <p:cNvSpPr/>
          <p:nvPr/>
        </p:nvSpPr>
        <p:spPr>
          <a:xfrm>
            <a:off x="417250" y="2136339"/>
            <a:ext cx="9392576" cy="2862322"/>
          </a:xfrm>
          <a:prstGeom prst="rect">
            <a:avLst/>
          </a:prstGeom>
        </p:spPr>
        <p:txBody>
          <a:bodyPr wrap="square">
            <a:spAutoFit/>
          </a:bodyPr>
          <a:lstStyle/>
          <a:p>
            <a:r>
              <a:rPr lang="en-US" b="1" dirty="0">
                <a:latin typeface="Arial" panose="020B0604020202020204" pitchFamily="34" charset="0"/>
              </a:rPr>
              <a:t>What is Tick?</a:t>
            </a:r>
          </a:p>
          <a:p>
            <a:endParaRPr lang="en-US" dirty="0">
              <a:latin typeface="Arial" panose="020B0604020202020204" pitchFamily="34" charset="0"/>
            </a:endParaRPr>
          </a:p>
          <a:p>
            <a:pPr algn="just"/>
            <a:r>
              <a:rPr lang="en-US" dirty="0">
                <a:solidFill>
                  <a:srgbClr val="000000"/>
                </a:solidFill>
                <a:latin typeface="Arial" panose="020B0604020202020204" pitchFamily="34" charset="0"/>
              </a:rPr>
              <a:t>Time intervals are floating-point numbers in units of seconds. </a:t>
            </a:r>
          </a:p>
          <a:p>
            <a:pPr algn="just"/>
            <a:r>
              <a:rPr lang="en-US" dirty="0">
                <a:solidFill>
                  <a:srgbClr val="000000"/>
                </a:solidFill>
                <a:latin typeface="Arial" panose="020B0604020202020204" pitchFamily="34" charset="0"/>
              </a:rPr>
              <a:t>Particular instants in time are expressed in seconds since 12:00am, January 1, 1970(epoch).</a:t>
            </a:r>
          </a:p>
          <a:p>
            <a:pPr algn="just"/>
            <a:endParaRPr lang="en-US" dirty="0">
              <a:solidFill>
                <a:srgbClr val="000000"/>
              </a:solidFill>
              <a:latin typeface="Arial" panose="020B0604020202020204" pitchFamily="34" charset="0"/>
            </a:endParaRPr>
          </a:p>
          <a:p>
            <a:pPr algn="just"/>
            <a:r>
              <a:rPr lang="en-US" dirty="0">
                <a:solidFill>
                  <a:srgbClr val="000000"/>
                </a:solidFill>
                <a:latin typeface="Arial" panose="020B0604020202020204" pitchFamily="34" charset="0"/>
              </a:rPr>
              <a:t>There is a popular </a:t>
            </a:r>
            <a:r>
              <a:rPr lang="en-US" b="1" dirty="0">
                <a:solidFill>
                  <a:srgbClr val="000000"/>
                </a:solidFill>
                <a:latin typeface="Arial" panose="020B0604020202020204" pitchFamily="34" charset="0"/>
              </a:rPr>
              <a:t>time</a:t>
            </a:r>
            <a:r>
              <a:rPr lang="en-US" dirty="0">
                <a:solidFill>
                  <a:srgbClr val="000000"/>
                </a:solidFill>
                <a:latin typeface="Arial" panose="020B0604020202020204" pitchFamily="34" charset="0"/>
              </a:rPr>
              <a:t> module available in Python which provides functions for working with times, and for converting between representations. </a:t>
            </a:r>
          </a:p>
          <a:p>
            <a:pPr algn="just"/>
            <a:r>
              <a:rPr lang="en-US" b="1" dirty="0">
                <a:solidFill>
                  <a:srgbClr val="000000"/>
                </a:solidFill>
                <a:latin typeface="Arial" panose="020B0604020202020204" pitchFamily="34" charset="0"/>
              </a:rPr>
              <a:t>The function </a:t>
            </a:r>
            <a:r>
              <a:rPr lang="en-US" b="1" i="1" dirty="0" err="1">
                <a:solidFill>
                  <a:srgbClr val="000000"/>
                </a:solidFill>
                <a:latin typeface="Arial" panose="020B0604020202020204" pitchFamily="34" charset="0"/>
              </a:rPr>
              <a:t>time.time</a:t>
            </a:r>
            <a:r>
              <a:rPr lang="en-US" b="1" i="1" dirty="0">
                <a:solidFill>
                  <a:srgbClr val="000000"/>
                </a:solidFill>
                <a:latin typeface="Arial" panose="020B0604020202020204" pitchFamily="34" charset="0"/>
              </a:rPr>
              <a:t>()</a:t>
            </a:r>
            <a:r>
              <a:rPr lang="en-US" b="1" dirty="0">
                <a:solidFill>
                  <a:srgbClr val="000000"/>
                </a:solidFill>
                <a:latin typeface="Arial" panose="020B0604020202020204" pitchFamily="34" charset="0"/>
              </a:rPr>
              <a:t> returns the current system time in ticks since 12:00am, January 1, 1970(epoch).</a:t>
            </a:r>
            <a:endParaRPr lang="en-US"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9246980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128109-0A33-4E52-A8FE-6FA6A5B0C6A1}"/>
              </a:ext>
            </a:extLst>
          </p:cNvPr>
          <p:cNvSpPr/>
          <p:nvPr/>
        </p:nvSpPr>
        <p:spPr>
          <a:xfrm>
            <a:off x="1094913" y="1369355"/>
            <a:ext cx="6096000" cy="923330"/>
          </a:xfrm>
          <a:prstGeom prst="rect">
            <a:avLst/>
          </a:prstGeom>
        </p:spPr>
        <p:txBody>
          <a:bodyPr>
            <a:spAutoFit/>
          </a:bodyPr>
          <a:lstStyle/>
          <a:p>
            <a:r>
              <a:rPr lang="en-US" dirty="0"/>
              <a:t>import time  # This is required to include time module.</a:t>
            </a:r>
          </a:p>
          <a:p>
            <a:r>
              <a:rPr lang="en-US" dirty="0"/>
              <a:t>ticks = </a:t>
            </a:r>
            <a:r>
              <a:rPr lang="en-US" dirty="0" err="1"/>
              <a:t>time.time</a:t>
            </a:r>
            <a:r>
              <a:rPr lang="en-US" dirty="0"/>
              <a:t>()</a:t>
            </a:r>
          </a:p>
          <a:p>
            <a:r>
              <a:rPr lang="en-US" dirty="0"/>
              <a:t>print "Number of ticks since 12:00am, January 1, 1970:", ticks</a:t>
            </a:r>
          </a:p>
        </p:txBody>
      </p:sp>
      <p:sp>
        <p:nvSpPr>
          <p:cNvPr id="4" name="Rectangle 3">
            <a:extLst>
              <a:ext uri="{FF2B5EF4-FFF2-40B4-BE49-F238E27FC236}">
                <a16:creationId xmlns:a16="http://schemas.microsoft.com/office/drawing/2014/main" id="{1B9B5127-F94D-4AD0-BD7C-F2D649B46B82}"/>
              </a:ext>
            </a:extLst>
          </p:cNvPr>
          <p:cNvSpPr/>
          <p:nvPr/>
        </p:nvSpPr>
        <p:spPr>
          <a:xfrm>
            <a:off x="932155" y="1287262"/>
            <a:ext cx="6507332" cy="12783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7" name="Rectangle 6">
            <a:extLst>
              <a:ext uri="{FF2B5EF4-FFF2-40B4-BE49-F238E27FC236}">
                <a16:creationId xmlns:a16="http://schemas.microsoft.com/office/drawing/2014/main" id="{8FA49A99-36F9-4D1F-9AB6-E933D5B3FA85}"/>
              </a:ext>
            </a:extLst>
          </p:cNvPr>
          <p:cNvSpPr/>
          <p:nvPr/>
        </p:nvSpPr>
        <p:spPr>
          <a:xfrm>
            <a:off x="810827" y="2978406"/>
            <a:ext cx="2198703" cy="1477328"/>
          </a:xfrm>
          <a:prstGeom prst="rect">
            <a:avLst/>
          </a:prstGeom>
        </p:spPr>
        <p:txBody>
          <a:bodyPr wrap="square">
            <a:spAutoFit/>
          </a:bodyPr>
          <a:lstStyle/>
          <a:p>
            <a:r>
              <a:rPr lang="en-US" dirty="0"/>
              <a:t>What is </a:t>
            </a:r>
            <a:r>
              <a:rPr lang="en-US" b="1" dirty="0"/>
              <a:t>Time Tuple?</a:t>
            </a:r>
          </a:p>
          <a:p>
            <a:r>
              <a:rPr lang="en-US" dirty="0"/>
              <a:t>Many of Python's time functions handle time as a tuple of 9 numbers, as shown</a:t>
            </a:r>
          </a:p>
        </p:txBody>
      </p:sp>
      <p:graphicFrame>
        <p:nvGraphicFramePr>
          <p:cNvPr id="8" name="Table 7">
            <a:extLst>
              <a:ext uri="{FF2B5EF4-FFF2-40B4-BE49-F238E27FC236}">
                <a16:creationId xmlns:a16="http://schemas.microsoft.com/office/drawing/2014/main" id="{C458BF2B-75DE-43B5-9E0B-1E7B8B8A7B68}"/>
              </a:ext>
            </a:extLst>
          </p:cNvPr>
          <p:cNvGraphicFramePr>
            <a:graphicFrameLocks noGrp="1"/>
          </p:cNvGraphicFramePr>
          <p:nvPr>
            <p:extLst>
              <p:ext uri="{D42A27DB-BD31-4B8C-83A1-F6EECF244321}">
                <p14:modId xmlns:p14="http://schemas.microsoft.com/office/powerpoint/2010/main" val="410197951"/>
              </p:ext>
            </p:extLst>
          </p:nvPr>
        </p:nvGraphicFramePr>
        <p:xfrm>
          <a:off x="3656002" y="2731744"/>
          <a:ext cx="3938963" cy="3447980"/>
        </p:xfrm>
        <a:graphic>
          <a:graphicData uri="http://schemas.openxmlformats.org/drawingml/2006/table">
            <a:tbl>
              <a:tblPr/>
              <a:tblGrid>
                <a:gridCol w="300984">
                  <a:extLst>
                    <a:ext uri="{9D8B030D-6E8A-4147-A177-3AD203B41FA5}">
                      <a16:colId xmlns:a16="http://schemas.microsoft.com/office/drawing/2014/main" val="1798999003"/>
                    </a:ext>
                  </a:extLst>
                </a:gridCol>
                <a:gridCol w="1483109">
                  <a:extLst>
                    <a:ext uri="{9D8B030D-6E8A-4147-A177-3AD203B41FA5}">
                      <a16:colId xmlns:a16="http://schemas.microsoft.com/office/drawing/2014/main" val="949961278"/>
                    </a:ext>
                  </a:extLst>
                </a:gridCol>
                <a:gridCol w="2154870">
                  <a:extLst>
                    <a:ext uri="{9D8B030D-6E8A-4147-A177-3AD203B41FA5}">
                      <a16:colId xmlns:a16="http://schemas.microsoft.com/office/drawing/2014/main" val="3699395669"/>
                    </a:ext>
                  </a:extLst>
                </a:gridCol>
              </a:tblGrid>
              <a:tr h="479829">
                <a:tc>
                  <a:txBody>
                    <a:bodyPr/>
                    <a:lstStyle/>
                    <a:p>
                      <a:pPr algn="ctr" fontAlgn="t"/>
                      <a:r>
                        <a:rPr lang="en-US" sz="1300">
                          <a:effectLst/>
                        </a:rPr>
                        <a:t>Index</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300">
                          <a:effectLst/>
                        </a:rPr>
                        <a:t>Field</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300">
                          <a:effectLst/>
                        </a:rPr>
                        <a:t>Values</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809249717"/>
                  </a:ext>
                </a:extLst>
              </a:tr>
              <a:tr h="0">
                <a:tc>
                  <a:txBody>
                    <a:bodyPr/>
                    <a:lstStyle/>
                    <a:p>
                      <a:pPr algn="ctr" fontAlgn="t"/>
                      <a:r>
                        <a:rPr lang="en-US" sz="1300">
                          <a:effectLst/>
                        </a:rPr>
                        <a:t>0</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4-digit year</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2008</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21520119"/>
                  </a:ext>
                </a:extLst>
              </a:tr>
              <a:tr h="283536">
                <a:tc>
                  <a:txBody>
                    <a:bodyPr/>
                    <a:lstStyle/>
                    <a:p>
                      <a:pPr algn="ctr" fontAlgn="t"/>
                      <a:r>
                        <a:rPr lang="en-US" sz="1300">
                          <a:effectLst/>
                        </a:rPr>
                        <a:t>1</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Month</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1 to 12</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75531742"/>
                  </a:ext>
                </a:extLst>
              </a:tr>
              <a:tr h="283536">
                <a:tc>
                  <a:txBody>
                    <a:bodyPr/>
                    <a:lstStyle/>
                    <a:p>
                      <a:pPr algn="ctr" fontAlgn="t"/>
                      <a:r>
                        <a:rPr lang="en-US" sz="1300">
                          <a:effectLst/>
                        </a:rPr>
                        <a:t>2</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Day</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1 to 31</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83737085"/>
                  </a:ext>
                </a:extLst>
              </a:tr>
              <a:tr h="283536">
                <a:tc>
                  <a:txBody>
                    <a:bodyPr/>
                    <a:lstStyle/>
                    <a:p>
                      <a:pPr algn="ctr" fontAlgn="t"/>
                      <a:r>
                        <a:rPr lang="en-US" sz="1300">
                          <a:effectLst/>
                        </a:rPr>
                        <a:t>3</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Hour</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0 to 23</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52093075"/>
                  </a:ext>
                </a:extLst>
              </a:tr>
              <a:tr h="283536">
                <a:tc>
                  <a:txBody>
                    <a:bodyPr/>
                    <a:lstStyle/>
                    <a:p>
                      <a:pPr algn="ctr" fontAlgn="t"/>
                      <a:r>
                        <a:rPr lang="en-US" sz="1300">
                          <a:effectLst/>
                        </a:rPr>
                        <a:t>4</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Minute</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0 to 59</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77632883"/>
                  </a:ext>
                </a:extLst>
              </a:tr>
              <a:tr h="479829">
                <a:tc>
                  <a:txBody>
                    <a:bodyPr/>
                    <a:lstStyle/>
                    <a:p>
                      <a:pPr algn="ctr" fontAlgn="t"/>
                      <a:r>
                        <a:rPr lang="en-US" sz="1300">
                          <a:effectLst/>
                        </a:rPr>
                        <a:t>5</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Second</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0 to 61 (60 or 61 are leap-seconds)</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595583725"/>
                  </a:ext>
                </a:extLst>
              </a:tr>
              <a:tr h="283536">
                <a:tc>
                  <a:txBody>
                    <a:bodyPr/>
                    <a:lstStyle/>
                    <a:p>
                      <a:pPr algn="ctr" fontAlgn="t"/>
                      <a:r>
                        <a:rPr lang="en-US" sz="1300">
                          <a:effectLst/>
                        </a:rPr>
                        <a:t>6</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Day of Week</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0 to 6 (0 is Monday)</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02854268"/>
                  </a:ext>
                </a:extLst>
              </a:tr>
              <a:tr h="283536">
                <a:tc>
                  <a:txBody>
                    <a:bodyPr/>
                    <a:lstStyle/>
                    <a:p>
                      <a:pPr algn="ctr" fontAlgn="t"/>
                      <a:r>
                        <a:rPr lang="en-US" sz="1300">
                          <a:effectLst/>
                        </a:rPr>
                        <a:t>7</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Day of year</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1 to 366 (Julian day)</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25955768"/>
                  </a:ext>
                </a:extLst>
              </a:tr>
              <a:tr h="479829">
                <a:tc>
                  <a:txBody>
                    <a:bodyPr/>
                    <a:lstStyle/>
                    <a:p>
                      <a:pPr fontAlgn="t"/>
                      <a:r>
                        <a:rPr lang="en-US" sz="1300">
                          <a:effectLst/>
                        </a:rPr>
                        <a:t>8</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Daylight savings</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dirty="0">
                          <a:effectLst/>
                        </a:rPr>
                        <a:t>-1, 0, 1, -1 means library determines DST</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35403419"/>
                  </a:ext>
                </a:extLst>
              </a:tr>
            </a:tbl>
          </a:graphicData>
        </a:graphic>
      </p:graphicFrame>
    </p:spTree>
    <p:extLst>
      <p:ext uri="{BB962C8B-B14F-4D97-AF65-F5344CB8AC3E}">
        <p14:creationId xmlns:p14="http://schemas.microsoft.com/office/powerpoint/2010/main" val="286376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4E69CDC-6817-4972-B22B-98FFEECB8BDB}"/>
              </a:ext>
            </a:extLst>
          </p:cNvPr>
          <p:cNvGraphicFramePr>
            <a:graphicFrameLocks noGrp="1"/>
          </p:cNvGraphicFramePr>
          <p:nvPr>
            <p:extLst>
              <p:ext uri="{D42A27DB-BD31-4B8C-83A1-F6EECF244321}">
                <p14:modId xmlns:p14="http://schemas.microsoft.com/office/powerpoint/2010/main" val="1482335544"/>
              </p:ext>
            </p:extLst>
          </p:nvPr>
        </p:nvGraphicFramePr>
        <p:xfrm>
          <a:off x="1265274" y="775873"/>
          <a:ext cx="9441712" cy="5360964"/>
        </p:xfrm>
        <a:graphic>
          <a:graphicData uri="http://schemas.openxmlformats.org/drawingml/2006/table">
            <a:tbl>
              <a:tblPr/>
              <a:tblGrid>
                <a:gridCol w="1562986">
                  <a:extLst>
                    <a:ext uri="{9D8B030D-6E8A-4147-A177-3AD203B41FA5}">
                      <a16:colId xmlns:a16="http://schemas.microsoft.com/office/drawing/2014/main" val="1728384894"/>
                    </a:ext>
                  </a:extLst>
                </a:gridCol>
                <a:gridCol w="2438656">
                  <a:extLst>
                    <a:ext uri="{9D8B030D-6E8A-4147-A177-3AD203B41FA5}">
                      <a16:colId xmlns:a16="http://schemas.microsoft.com/office/drawing/2014/main" val="2852357841"/>
                    </a:ext>
                  </a:extLst>
                </a:gridCol>
                <a:gridCol w="5440070">
                  <a:extLst>
                    <a:ext uri="{9D8B030D-6E8A-4147-A177-3AD203B41FA5}">
                      <a16:colId xmlns:a16="http://schemas.microsoft.com/office/drawing/2014/main" val="3543029802"/>
                    </a:ext>
                  </a:extLst>
                </a:gridCol>
              </a:tblGrid>
              <a:tr h="143022">
                <a:tc>
                  <a:txBody>
                    <a:bodyPr/>
                    <a:lstStyle/>
                    <a:p>
                      <a:pPr algn="l" fontAlgn="ctr"/>
                      <a:r>
                        <a:rPr lang="en-US" sz="1800" b="1" dirty="0">
                          <a:effectLst/>
                        </a:rPr>
                        <a:t>Basis of comparison</a:t>
                      </a:r>
                      <a:endParaRPr lang="en-US" sz="1800" dirty="0">
                        <a:effectLst/>
                      </a:endParaRPr>
                    </a:p>
                  </a:txBody>
                  <a:tcPr marL="24813" marR="24813" marT="12407" marB="12407" anchor="ctr">
                    <a:lnL>
                      <a:noFill/>
                    </a:lnL>
                    <a:lnR>
                      <a:noFill/>
                    </a:lnR>
                    <a:lnT>
                      <a:noFill/>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algn="l" fontAlgn="ctr"/>
                      <a:r>
                        <a:rPr lang="en-US" sz="1800" b="1">
                          <a:effectLst/>
                        </a:rPr>
                        <a:t>Python 3</a:t>
                      </a:r>
                      <a:endParaRPr lang="en-US" sz="1800">
                        <a:effectLst/>
                      </a:endParaRPr>
                    </a:p>
                  </a:txBody>
                  <a:tcPr marL="24813" marR="24813" marT="12407" marB="12407" anchor="ctr">
                    <a:lnL>
                      <a:noFill/>
                    </a:lnL>
                    <a:lnR>
                      <a:noFill/>
                    </a:lnR>
                    <a:lnT>
                      <a:noFill/>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algn="l" fontAlgn="ctr"/>
                      <a:r>
                        <a:rPr lang="en-US" sz="1800" b="1">
                          <a:effectLst/>
                        </a:rPr>
                        <a:t>Python 2</a:t>
                      </a:r>
                      <a:endParaRPr lang="en-US" sz="1800">
                        <a:effectLst/>
                      </a:endParaRPr>
                    </a:p>
                  </a:txBody>
                  <a:tcPr marL="24813" marR="24813" marT="12407" marB="12407" anchor="ctr">
                    <a:lnL>
                      <a:noFill/>
                    </a:lnL>
                    <a:lnR>
                      <a:noFill/>
                    </a:lnR>
                    <a:lnT>
                      <a:noFill/>
                    </a:lnT>
                    <a:lnB w="7620" cap="flat" cmpd="sng" algn="ctr">
                      <a:solidFill>
                        <a:srgbClr val="DDDDD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994470711"/>
                  </a:ext>
                </a:extLst>
              </a:tr>
              <a:tr h="358799">
                <a:tc>
                  <a:txBody>
                    <a:bodyPr/>
                    <a:lstStyle/>
                    <a:p>
                      <a:pPr fontAlgn="ctr"/>
                      <a:r>
                        <a:rPr lang="en-US" sz="1800" dirty="0">
                          <a:effectLst/>
                        </a:rPr>
                        <a:t>Iteration</a:t>
                      </a:r>
                      <a:br>
                        <a:rPr lang="en-US" sz="1800" dirty="0">
                          <a:effectLst/>
                        </a:rPr>
                      </a:br>
                      <a:br>
                        <a:rPr lang="en-US" sz="1800" dirty="0">
                          <a:effectLst/>
                        </a:rPr>
                      </a:br>
                      <a:endParaRPr lang="en-US" sz="1800" dirty="0">
                        <a:effectLst/>
                      </a:endParaRP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fontAlgn="ctr"/>
                      <a:r>
                        <a:rPr lang="en-US" sz="1800" dirty="0">
                          <a:effectLst/>
                        </a:rPr>
                        <a:t>The new Range() function introduced to perform iterations.</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fontAlgn="ctr"/>
                      <a:r>
                        <a:rPr lang="en-US" sz="1800">
                          <a:effectLst/>
                        </a:rPr>
                        <a:t>In Python 2, the xrange() is used for iterations.</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157211979"/>
                  </a:ext>
                </a:extLst>
              </a:tr>
              <a:tr h="358799">
                <a:tc>
                  <a:txBody>
                    <a:bodyPr/>
                    <a:lstStyle/>
                    <a:p>
                      <a:pPr fontAlgn="ctr"/>
                      <a:r>
                        <a:rPr lang="en-US" sz="1800">
                          <a:effectLst/>
                        </a:rPr>
                        <a:t>Exceptions</a:t>
                      </a:r>
                      <a:br>
                        <a:rPr lang="en-US" sz="1800">
                          <a:effectLst/>
                        </a:rPr>
                      </a:br>
                      <a:br>
                        <a:rPr lang="en-US" sz="1800">
                          <a:effectLst/>
                        </a:rPr>
                      </a:br>
                      <a:endParaRPr lang="en-US" sz="1800">
                        <a:effectLst/>
                      </a:endParaRP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fontAlgn="ctr"/>
                      <a:r>
                        <a:rPr lang="en-US" sz="1800" dirty="0">
                          <a:effectLst/>
                        </a:rPr>
                        <a:t>It should be enclosed in parenthesis.</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fontAlgn="ctr"/>
                      <a:r>
                        <a:rPr lang="en-US" sz="1800" dirty="0">
                          <a:effectLst/>
                        </a:rPr>
                        <a:t>It should be enclosed in notations.</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35834885"/>
                  </a:ext>
                </a:extLst>
              </a:tr>
              <a:tr h="456719">
                <a:tc>
                  <a:txBody>
                    <a:bodyPr/>
                    <a:lstStyle/>
                    <a:p>
                      <a:pPr fontAlgn="ctr"/>
                      <a:r>
                        <a:rPr lang="en-US" sz="1800">
                          <a:effectLst/>
                        </a:rPr>
                        <a:t>Leak of variables</a:t>
                      </a:r>
                      <a:br>
                        <a:rPr lang="en-US" sz="1800">
                          <a:effectLst/>
                        </a:rPr>
                      </a:br>
                      <a:br>
                        <a:rPr lang="en-US" sz="1800">
                          <a:effectLst/>
                        </a:rPr>
                      </a:br>
                      <a:endParaRPr lang="en-US" sz="1800">
                        <a:effectLst/>
                      </a:endParaRP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fontAlgn="ctr"/>
                      <a:r>
                        <a:rPr lang="en-US" sz="1800">
                          <a:effectLst/>
                        </a:rPr>
                        <a:t>The value of variables never changes.</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fontAlgn="ctr"/>
                      <a:r>
                        <a:rPr lang="en-US" sz="1800" dirty="0">
                          <a:effectLst/>
                        </a:rPr>
                        <a:t>The value of the global variable will change while using it inside for-loop.</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133605377"/>
                  </a:ext>
                </a:extLst>
              </a:tr>
              <a:tr h="456719">
                <a:tc>
                  <a:txBody>
                    <a:bodyPr/>
                    <a:lstStyle/>
                    <a:p>
                      <a:pPr fontAlgn="ctr"/>
                      <a:r>
                        <a:rPr lang="en-US" sz="1800">
                          <a:effectLst/>
                        </a:rPr>
                        <a:t>Backward compatibility</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fontAlgn="ctr"/>
                      <a:r>
                        <a:rPr lang="en-US" sz="1800">
                          <a:effectLst/>
                        </a:rPr>
                        <a:t>Not difficult to port python 2 to python 3 but it is never reliable.</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tc>
                  <a:txBody>
                    <a:bodyPr/>
                    <a:lstStyle/>
                    <a:p>
                      <a:pPr fontAlgn="ctr"/>
                      <a:r>
                        <a:rPr lang="en-US" sz="1800" dirty="0">
                          <a:effectLst/>
                        </a:rPr>
                        <a:t>Python version 3 is not backwardly compatible with Python 2.</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81249110"/>
                  </a:ext>
                </a:extLst>
              </a:tr>
              <a:tr h="562116">
                <a:tc>
                  <a:txBody>
                    <a:bodyPr/>
                    <a:lstStyle/>
                    <a:p>
                      <a:pPr fontAlgn="ctr"/>
                      <a:r>
                        <a:rPr lang="en-US" sz="1800">
                          <a:effectLst/>
                        </a:rPr>
                        <a:t>Library</a:t>
                      </a:r>
                      <a:br>
                        <a:rPr lang="en-US" sz="1800">
                          <a:effectLst/>
                        </a:rPr>
                      </a:br>
                      <a:br>
                        <a:rPr lang="en-US" sz="1800">
                          <a:effectLst/>
                        </a:rPr>
                      </a:br>
                      <a:endParaRPr lang="en-US" sz="1800">
                        <a:effectLst/>
                      </a:endParaRPr>
                    </a:p>
                  </a:txBody>
                  <a:tcPr marL="24813" marR="24813" marT="12407" marB="12407" anchor="ctr">
                    <a:lnL>
                      <a:noFill/>
                    </a:lnL>
                    <a:lnR>
                      <a:noFill/>
                    </a:lnR>
                    <a:lnT w="7620" cap="flat" cmpd="sng" algn="ctr">
                      <a:solidFill>
                        <a:srgbClr val="DDDDDD"/>
                      </a:solidFill>
                      <a:prstDash val="solid"/>
                      <a:round/>
                      <a:headEnd type="none" w="med" len="med"/>
                      <a:tailEnd type="none" w="med" len="med"/>
                    </a:lnT>
                    <a:lnB>
                      <a:noFill/>
                    </a:lnB>
                    <a:solidFill>
                      <a:schemeClr val="bg1">
                        <a:lumMod val="75000"/>
                      </a:schemeClr>
                    </a:solidFill>
                  </a:tcPr>
                </a:tc>
                <a:tc>
                  <a:txBody>
                    <a:bodyPr/>
                    <a:lstStyle/>
                    <a:p>
                      <a:pPr fontAlgn="ctr"/>
                      <a:r>
                        <a:rPr lang="en-US" sz="1800">
                          <a:effectLst/>
                        </a:rPr>
                        <a:t>Many recent developers are creating libraries which you can only use with Python 3.</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a:noFill/>
                    </a:lnB>
                    <a:solidFill>
                      <a:schemeClr val="bg1">
                        <a:lumMod val="75000"/>
                      </a:schemeClr>
                    </a:solidFill>
                  </a:tcPr>
                </a:tc>
                <a:tc>
                  <a:txBody>
                    <a:bodyPr/>
                    <a:lstStyle/>
                    <a:p>
                      <a:pPr fontAlgn="ctr"/>
                      <a:r>
                        <a:rPr lang="en-US" sz="1800" dirty="0">
                          <a:effectLst/>
                        </a:rPr>
                        <a:t>Many older libraries created for Python 2 is not forward-compatible.</a:t>
                      </a:r>
                    </a:p>
                  </a:txBody>
                  <a:tcPr marL="24813" marR="24813" marT="12407" marB="12407" anchor="ctr">
                    <a:lnL>
                      <a:noFill/>
                    </a:lnL>
                    <a:lnR>
                      <a:noFill/>
                    </a:lnR>
                    <a:lnT w="7620" cap="flat" cmpd="sng" algn="ctr">
                      <a:solidFill>
                        <a:srgbClr val="DDDDDD"/>
                      </a:solidFill>
                      <a:prstDash val="solid"/>
                      <a:round/>
                      <a:headEnd type="none" w="med" len="med"/>
                      <a:tailEnd type="none" w="med" len="med"/>
                    </a:lnT>
                    <a:lnB>
                      <a:noFill/>
                    </a:lnB>
                    <a:solidFill>
                      <a:schemeClr val="bg1">
                        <a:lumMod val="75000"/>
                      </a:schemeClr>
                    </a:solidFill>
                  </a:tcPr>
                </a:tc>
                <a:extLst>
                  <a:ext uri="{0D108BD9-81ED-4DB2-BD59-A6C34878D82A}">
                    <a16:rowId xmlns:a16="http://schemas.microsoft.com/office/drawing/2014/main" val="2461480564"/>
                  </a:ext>
                </a:extLst>
              </a:tr>
            </a:tbl>
          </a:graphicData>
        </a:graphic>
      </p:graphicFrame>
    </p:spTree>
    <p:extLst>
      <p:ext uri="{BB962C8B-B14F-4D97-AF65-F5344CB8AC3E}">
        <p14:creationId xmlns:p14="http://schemas.microsoft.com/office/powerpoint/2010/main" val="749736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7032ED-D36E-415C-B3CE-847AC41B6AEE}"/>
              </a:ext>
            </a:extLst>
          </p:cNvPr>
          <p:cNvSpPr/>
          <p:nvPr/>
        </p:nvSpPr>
        <p:spPr>
          <a:xfrm>
            <a:off x="1254975" y="1131448"/>
            <a:ext cx="4852675" cy="369332"/>
          </a:xfrm>
          <a:prstGeom prst="rect">
            <a:avLst/>
          </a:prstGeom>
        </p:spPr>
        <p:txBody>
          <a:bodyPr wrap="none">
            <a:spAutoFit/>
          </a:bodyPr>
          <a:lstStyle/>
          <a:p>
            <a:r>
              <a:rPr lang="en-US" dirty="0">
                <a:solidFill>
                  <a:srgbClr val="000000"/>
                </a:solidFill>
                <a:latin typeface="Arial" panose="020B0604020202020204" pitchFamily="34" charset="0"/>
              </a:rPr>
              <a:t>Tuple’s is equivalent to </a:t>
            </a:r>
            <a:r>
              <a:rPr lang="en-US" b="1" dirty="0" err="1">
                <a:solidFill>
                  <a:srgbClr val="000000"/>
                </a:solidFill>
                <a:latin typeface="Arial" panose="020B0604020202020204" pitchFamily="34" charset="0"/>
              </a:rPr>
              <a:t>struct_time</a:t>
            </a:r>
            <a:r>
              <a:rPr lang="en-US" dirty="0">
                <a:solidFill>
                  <a:srgbClr val="000000"/>
                </a:solidFill>
                <a:latin typeface="Arial" panose="020B0604020202020204" pitchFamily="34" charset="0"/>
              </a:rPr>
              <a:t> structure.</a:t>
            </a:r>
            <a:endParaRPr lang="en-US" dirty="0"/>
          </a:p>
        </p:txBody>
      </p:sp>
      <p:graphicFrame>
        <p:nvGraphicFramePr>
          <p:cNvPr id="3" name="Table 2">
            <a:extLst>
              <a:ext uri="{FF2B5EF4-FFF2-40B4-BE49-F238E27FC236}">
                <a16:creationId xmlns:a16="http://schemas.microsoft.com/office/drawing/2014/main" id="{DF31F997-255F-48AD-9CE1-7609FCD2BFBD}"/>
              </a:ext>
            </a:extLst>
          </p:cNvPr>
          <p:cNvGraphicFramePr>
            <a:graphicFrameLocks noGrp="1"/>
          </p:cNvGraphicFramePr>
          <p:nvPr>
            <p:extLst>
              <p:ext uri="{D42A27DB-BD31-4B8C-83A1-F6EECF244321}">
                <p14:modId xmlns:p14="http://schemas.microsoft.com/office/powerpoint/2010/main" val="850911368"/>
              </p:ext>
            </p:extLst>
          </p:nvPr>
        </p:nvGraphicFramePr>
        <p:xfrm>
          <a:off x="2681056" y="1855433"/>
          <a:ext cx="5384425" cy="3947640"/>
        </p:xfrm>
        <a:graphic>
          <a:graphicData uri="http://schemas.openxmlformats.org/drawingml/2006/table">
            <a:tbl>
              <a:tblPr/>
              <a:tblGrid>
                <a:gridCol w="411435">
                  <a:extLst>
                    <a:ext uri="{9D8B030D-6E8A-4147-A177-3AD203B41FA5}">
                      <a16:colId xmlns:a16="http://schemas.microsoft.com/office/drawing/2014/main" val="2048929947"/>
                    </a:ext>
                  </a:extLst>
                </a:gridCol>
                <a:gridCol w="2027358">
                  <a:extLst>
                    <a:ext uri="{9D8B030D-6E8A-4147-A177-3AD203B41FA5}">
                      <a16:colId xmlns:a16="http://schemas.microsoft.com/office/drawing/2014/main" val="1612062"/>
                    </a:ext>
                  </a:extLst>
                </a:gridCol>
                <a:gridCol w="2945632">
                  <a:extLst>
                    <a:ext uri="{9D8B030D-6E8A-4147-A177-3AD203B41FA5}">
                      <a16:colId xmlns:a16="http://schemas.microsoft.com/office/drawing/2014/main" val="3793779919"/>
                    </a:ext>
                  </a:extLst>
                </a:gridCol>
              </a:tblGrid>
              <a:tr h="553545">
                <a:tc>
                  <a:txBody>
                    <a:bodyPr/>
                    <a:lstStyle/>
                    <a:p>
                      <a:pPr algn="ctr" fontAlgn="t"/>
                      <a:r>
                        <a:rPr lang="en-US" sz="1300">
                          <a:effectLst/>
                        </a:rPr>
                        <a:t>Index</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300">
                          <a:effectLst/>
                        </a:rPr>
                        <a:t>Attributes</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300">
                          <a:effectLst/>
                        </a:rPr>
                        <a:t>Values</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138005289"/>
                  </a:ext>
                </a:extLst>
              </a:tr>
              <a:tr h="326715">
                <a:tc>
                  <a:txBody>
                    <a:bodyPr/>
                    <a:lstStyle/>
                    <a:p>
                      <a:pPr algn="ctr" fontAlgn="t"/>
                      <a:r>
                        <a:rPr lang="en-US" sz="1300">
                          <a:effectLst/>
                        </a:rPr>
                        <a:t>0</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tm_year</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2008</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25187686"/>
                  </a:ext>
                </a:extLst>
              </a:tr>
              <a:tr h="326715">
                <a:tc>
                  <a:txBody>
                    <a:bodyPr/>
                    <a:lstStyle/>
                    <a:p>
                      <a:pPr algn="ctr" fontAlgn="t"/>
                      <a:r>
                        <a:rPr lang="en-US" sz="1300">
                          <a:effectLst/>
                        </a:rPr>
                        <a:t>1</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tm_mon</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1 to 12</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94366402"/>
                  </a:ext>
                </a:extLst>
              </a:tr>
              <a:tr h="326715">
                <a:tc>
                  <a:txBody>
                    <a:bodyPr/>
                    <a:lstStyle/>
                    <a:p>
                      <a:pPr algn="ctr" fontAlgn="t"/>
                      <a:r>
                        <a:rPr lang="en-US" sz="1300">
                          <a:effectLst/>
                        </a:rPr>
                        <a:t>2</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tm_mday</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1 to 31</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865755"/>
                  </a:ext>
                </a:extLst>
              </a:tr>
              <a:tr h="326715">
                <a:tc>
                  <a:txBody>
                    <a:bodyPr/>
                    <a:lstStyle/>
                    <a:p>
                      <a:pPr algn="ctr" fontAlgn="t"/>
                      <a:r>
                        <a:rPr lang="en-US" sz="1300">
                          <a:effectLst/>
                        </a:rPr>
                        <a:t>3</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tm_hour</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0 to 23</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58162494"/>
                  </a:ext>
                </a:extLst>
              </a:tr>
              <a:tr h="326715">
                <a:tc>
                  <a:txBody>
                    <a:bodyPr/>
                    <a:lstStyle/>
                    <a:p>
                      <a:pPr algn="ctr" fontAlgn="t"/>
                      <a:r>
                        <a:rPr lang="en-US" sz="1300">
                          <a:effectLst/>
                        </a:rPr>
                        <a:t>4</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tm_min</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0 to 59</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97751669"/>
                  </a:ext>
                </a:extLst>
              </a:tr>
              <a:tr h="553545">
                <a:tc>
                  <a:txBody>
                    <a:bodyPr/>
                    <a:lstStyle/>
                    <a:p>
                      <a:pPr algn="ctr" fontAlgn="t"/>
                      <a:r>
                        <a:rPr lang="en-US" sz="1300">
                          <a:effectLst/>
                        </a:rPr>
                        <a:t>5</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tm_sec</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0 to 61 (60 or 61 are leap-seconds)</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97881084"/>
                  </a:ext>
                </a:extLst>
              </a:tr>
              <a:tr h="326715">
                <a:tc>
                  <a:txBody>
                    <a:bodyPr/>
                    <a:lstStyle/>
                    <a:p>
                      <a:pPr algn="ctr" fontAlgn="t"/>
                      <a:r>
                        <a:rPr lang="en-US" sz="1300">
                          <a:effectLst/>
                        </a:rPr>
                        <a:t>6</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tm_wday</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0 to 6 (0 is Monday)</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30685993"/>
                  </a:ext>
                </a:extLst>
              </a:tr>
              <a:tr h="326715">
                <a:tc>
                  <a:txBody>
                    <a:bodyPr/>
                    <a:lstStyle/>
                    <a:p>
                      <a:pPr algn="ctr" fontAlgn="t"/>
                      <a:r>
                        <a:rPr lang="en-US" sz="1300">
                          <a:effectLst/>
                        </a:rPr>
                        <a:t>7</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300">
                          <a:effectLst/>
                        </a:rPr>
                        <a:t>tm_yday</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1 to 366 (Julian day)</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0730274"/>
                  </a:ext>
                </a:extLst>
              </a:tr>
              <a:tr h="553545">
                <a:tc>
                  <a:txBody>
                    <a:bodyPr/>
                    <a:lstStyle/>
                    <a:p>
                      <a:pPr fontAlgn="t"/>
                      <a:r>
                        <a:rPr lang="en-US" sz="1300">
                          <a:effectLst/>
                        </a:rPr>
                        <a:t>8</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a:effectLst/>
                        </a:rPr>
                        <a:t>tm_isdst</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300" dirty="0">
                          <a:effectLst/>
                        </a:rPr>
                        <a:t>-1, 0, 1, -1 means library determines DST</a:t>
                      </a:r>
                    </a:p>
                  </a:txBody>
                  <a:tcPr marL="43621" marR="43621" marT="43621" marB="436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77707715"/>
                  </a:ext>
                </a:extLst>
              </a:tr>
            </a:tbl>
          </a:graphicData>
        </a:graphic>
      </p:graphicFrame>
    </p:spTree>
    <p:extLst>
      <p:ext uri="{BB962C8B-B14F-4D97-AF65-F5344CB8AC3E}">
        <p14:creationId xmlns:p14="http://schemas.microsoft.com/office/powerpoint/2010/main" val="331970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DCB542-2376-4CA5-8CB5-19D504D33417}"/>
              </a:ext>
            </a:extLst>
          </p:cNvPr>
          <p:cNvSpPr/>
          <p:nvPr/>
        </p:nvSpPr>
        <p:spPr>
          <a:xfrm>
            <a:off x="837460" y="897046"/>
            <a:ext cx="10783410" cy="1200329"/>
          </a:xfrm>
          <a:prstGeom prst="rect">
            <a:avLst/>
          </a:prstGeom>
        </p:spPr>
        <p:txBody>
          <a:bodyPr wrap="square">
            <a:spAutoFit/>
          </a:bodyPr>
          <a:lstStyle/>
          <a:p>
            <a:r>
              <a:rPr lang="en-US" b="1" dirty="0">
                <a:latin typeface="Arial" panose="020B0604020202020204" pitchFamily="34" charset="0"/>
              </a:rPr>
              <a:t>Getting current time</a:t>
            </a:r>
          </a:p>
          <a:p>
            <a:endParaRPr lang="en-US" b="1" dirty="0">
              <a:latin typeface="Arial" panose="020B0604020202020204" pitchFamily="34" charset="0"/>
            </a:endParaRPr>
          </a:p>
          <a:p>
            <a:pPr algn="just"/>
            <a:r>
              <a:rPr lang="en-US" dirty="0">
                <a:solidFill>
                  <a:srgbClr val="000000"/>
                </a:solidFill>
                <a:latin typeface="Arial" panose="020B0604020202020204" pitchFamily="34" charset="0"/>
              </a:rPr>
              <a:t>To translate a time instant from a </a:t>
            </a:r>
            <a:r>
              <a:rPr lang="en-US" i="1" dirty="0">
                <a:solidFill>
                  <a:srgbClr val="000000"/>
                </a:solidFill>
                <a:latin typeface="Arial" panose="020B0604020202020204" pitchFamily="34" charset="0"/>
              </a:rPr>
              <a:t>seconds since the epoch</a:t>
            </a:r>
            <a:r>
              <a:rPr lang="en-US" dirty="0">
                <a:solidFill>
                  <a:srgbClr val="000000"/>
                </a:solidFill>
                <a:latin typeface="Arial" panose="020B0604020202020204" pitchFamily="34" charset="0"/>
              </a:rPr>
              <a:t> floating-point value into a time-tuple, pass the floating-point value to a function (e.g., </a:t>
            </a:r>
            <a:r>
              <a:rPr lang="en-US" dirty="0" err="1">
                <a:solidFill>
                  <a:srgbClr val="000000"/>
                </a:solidFill>
                <a:latin typeface="Arial" panose="020B0604020202020204" pitchFamily="34" charset="0"/>
              </a:rPr>
              <a:t>localtime</a:t>
            </a:r>
            <a:r>
              <a:rPr lang="en-US" dirty="0">
                <a:solidFill>
                  <a:srgbClr val="000000"/>
                </a:solidFill>
                <a:latin typeface="Arial" panose="020B0604020202020204" pitchFamily="34" charset="0"/>
              </a:rPr>
              <a:t>) that returns a time-tuple with all nine items valid.</a:t>
            </a:r>
            <a:endParaRPr lang="en-US" b="0" i="0" dirty="0">
              <a:solidFill>
                <a:srgbClr val="000000"/>
              </a:solidFill>
              <a:effectLst/>
              <a:latin typeface="Arial" panose="020B0604020202020204" pitchFamily="34" charset="0"/>
            </a:endParaRPr>
          </a:p>
        </p:txBody>
      </p:sp>
      <p:sp>
        <p:nvSpPr>
          <p:cNvPr id="4" name="Rectangle 3">
            <a:extLst>
              <a:ext uri="{FF2B5EF4-FFF2-40B4-BE49-F238E27FC236}">
                <a16:creationId xmlns:a16="http://schemas.microsoft.com/office/drawing/2014/main" id="{68C365EA-7BDE-4414-8441-19518D9D0272}"/>
              </a:ext>
            </a:extLst>
          </p:cNvPr>
          <p:cNvSpPr/>
          <p:nvPr/>
        </p:nvSpPr>
        <p:spPr>
          <a:xfrm>
            <a:off x="837460" y="2243286"/>
            <a:ext cx="6096000" cy="923330"/>
          </a:xfrm>
          <a:prstGeom prst="rect">
            <a:avLst/>
          </a:prstGeom>
        </p:spPr>
        <p:txBody>
          <a:bodyPr>
            <a:spAutoFit/>
          </a:bodyPr>
          <a:lstStyle/>
          <a:p>
            <a:r>
              <a:rPr lang="en-US" dirty="0"/>
              <a:t>import time</a:t>
            </a:r>
          </a:p>
          <a:p>
            <a:r>
              <a:rPr lang="en-US" dirty="0" err="1"/>
              <a:t>localtime</a:t>
            </a:r>
            <a:r>
              <a:rPr lang="en-US" dirty="0"/>
              <a:t> = </a:t>
            </a:r>
            <a:r>
              <a:rPr lang="en-US" dirty="0" err="1"/>
              <a:t>time.localtime</a:t>
            </a:r>
            <a:r>
              <a:rPr lang="en-US" dirty="0"/>
              <a:t>(</a:t>
            </a:r>
            <a:r>
              <a:rPr lang="en-US" dirty="0" err="1"/>
              <a:t>time.time</a:t>
            </a:r>
            <a:r>
              <a:rPr lang="en-US" dirty="0"/>
              <a:t>())</a:t>
            </a:r>
          </a:p>
          <a:p>
            <a:r>
              <a:rPr lang="en-US" dirty="0"/>
              <a:t>print "Local current time :", </a:t>
            </a:r>
            <a:r>
              <a:rPr lang="en-US" dirty="0" err="1"/>
              <a:t>localtime</a:t>
            </a:r>
            <a:endParaRPr lang="en-US" dirty="0"/>
          </a:p>
        </p:txBody>
      </p:sp>
      <p:sp>
        <p:nvSpPr>
          <p:cNvPr id="5" name="Rectangle 4">
            <a:extLst>
              <a:ext uri="{FF2B5EF4-FFF2-40B4-BE49-F238E27FC236}">
                <a16:creationId xmlns:a16="http://schemas.microsoft.com/office/drawing/2014/main" id="{6798AD05-9C91-40F2-BA59-641AF0D40200}"/>
              </a:ext>
            </a:extLst>
          </p:cNvPr>
          <p:cNvSpPr/>
          <p:nvPr/>
        </p:nvSpPr>
        <p:spPr>
          <a:xfrm>
            <a:off x="837460" y="2243286"/>
            <a:ext cx="4107402" cy="11124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BBA6D-0962-4579-93E9-E5D6A0E79698}"/>
              </a:ext>
            </a:extLst>
          </p:cNvPr>
          <p:cNvSpPr/>
          <p:nvPr/>
        </p:nvSpPr>
        <p:spPr>
          <a:xfrm>
            <a:off x="837460" y="3865771"/>
            <a:ext cx="2467342" cy="369332"/>
          </a:xfrm>
          <a:prstGeom prst="rect">
            <a:avLst/>
          </a:prstGeom>
        </p:spPr>
        <p:txBody>
          <a:bodyPr wrap="none">
            <a:spAutoFit/>
          </a:bodyPr>
          <a:lstStyle/>
          <a:p>
            <a:r>
              <a:rPr lang="en-US" dirty="0">
                <a:latin typeface="Arial" panose="020B0604020202020204" pitchFamily="34" charset="0"/>
              </a:rPr>
              <a:t>Getting formatted time</a:t>
            </a:r>
            <a:endParaRPr lang="en-US" b="0" i="0" dirty="0">
              <a:effectLst/>
              <a:latin typeface="Arial" panose="020B0604020202020204" pitchFamily="34" charset="0"/>
            </a:endParaRPr>
          </a:p>
        </p:txBody>
      </p:sp>
      <p:sp>
        <p:nvSpPr>
          <p:cNvPr id="7" name="Rectangle 6">
            <a:extLst>
              <a:ext uri="{FF2B5EF4-FFF2-40B4-BE49-F238E27FC236}">
                <a16:creationId xmlns:a16="http://schemas.microsoft.com/office/drawing/2014/main" id="{B6027382-DDAC-4044-AA45-6B402670F66B}"/>
              </a:ext>
            </a:extLst>
          </p:cNvPr>
          <p:cNvSpPr/>
          <p:nvPr/>
        </p:nvSpPr>
        <p:spPr>
          <a:xfrm>
            <a:off x="837460" y="4311407"/>
            <a:ext cx="6096000" cy="923330"/>
          </a:xfrm>
          <a:prstGeom prst="rect">
            <a:avLst/>
          </a:prstGeom>
        </p:spPr>
        <p:txBody>
          <a:bodyPr>
            <a:spAutoFit/>
          </a:bodyPr>
          <a:lstStyle/>
          <a:p>
            <a:r>
              <a:rPr lang="en-US" dirty="0"/>
              <a:t>import time</a:t>
            </a:r>
          </a:p>
          <a:p>
            <a:r>
              <a:rPr lang="en-US" dirty="0" err="1"/>
              <a:t>localtime</a:t>
            </a:r>
            <a:r>
              <a:rPr lang="en-US" dirty="0"/>
              <a:t> = </a:t>
            </a:r>
            <a:r>
              <a:rPr lang="en-US" dirty="0" err="1"/>
              <a:t>time.asctime</a:t>
            </a:r>
            <a:r>
              <a:rPr lang="en-US" dirty="0"/>
              <a:t>( </a:t>
            </a:r>
            <a:r>
              <a:rPr lang="en-US" dirty="0" err="1"/>
              <a:t>time.localtime</a:t>
            </a:r>
            <a:r>
              <a:rPr lang="en-US" dirty="0"/>
              <a:t>(</a:t>
            </a:r>
            <a:r>
              <a:rPr lang="en-US" dirty="0" err="1"/>
              <a:t>time.time</a:t>
            </a:r>
            <a:r>
              <a:rPr lang="en-US" dirty="0"/>
              <a:t>()) )</a:t>
            </a:r>
          </a:p>
          <a:p>
            <a:r>
              <a:rPr lang="en-US" dirty="0"/>
              <a:t>print "Local current time :", </a:t>
            </a:r>
            <a:r>
              <a:rPr lang="en-US" dirty="0" err="1"/>
              <a:t>localtime</a:t>
            </a:r>
            <a:endParaRPr lang="en-US" dirty="0"/>
          </a:p>
        </p:txBody>
      </p:sp>
      <p:sp>
        <p:nvSpPr>
          <p:cNvPr id="8" name="Rectangle 7">
            <a:extLst>
              <a:ext uri="{FF2B5EF4-FFF2-40B4-BE49-F238E27FC236}">
                <a16:creationId xmlns:a16="http://schemas.microsoft.com/office/drawing/2014/main" id="{9D275469-EB91-4ED8-AA83-4B6B1D223F36}"/>
              </a:ext>
            </a:extLst>
          </p:cNvPr>
          <p:cNvSpPr/>
          <p:nvPr/>
        </p:nvSpPr>
        <p:spPr>
          <a:xfrm>
            <a:off x="837459" y="4320336"/>
            <a:ext cx="5589973" cy="12003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E1F2CC-BBA7-4800-B56E-8DC2879B69D5}"/>
              </a:ext>
            </a:extLst>
          </p:cNvPr>
          <p:cNvSpPr/>
          <p:nvPr/>
        </p:nvSpPr>
        <p:spPr>
          <a:xfrm>
            <a:off x="7779798" y="2956666"/>
            <a:ext cx="3042082" cy="1200329"/>
          </a:xfrm>
          <a:prstGeom prst="rect">
            <a:avLst/>
          </a:prstGeom>
        </p:spPr>
        <p:txBody>
          <a:bodyPr wrap="square">
            <a:spAutoFit/>
          </a:bodyPr>
          <a:lstStyle/>
          <a:p>
            <a:r>
              <a:rPr lang="en-US" dirty="0"/>
              <a:t>import calendar</a:t>
            </a:r>
          </a:p>
          <a:p>
            <a:r>
              <a:rPr lang="en-US" dirty="0" err="1"/>
              <a:t>cal</a:t>
            </a:r>
            <a:r>
              <a:rPr lang="en-US" dirty="0"/>
              <a:t> = </a:t>
            </a:r>
            <a:r>
              <a:rPr lang="en-US" dirty="0" err="1"/>
              <a:t>calendar.month</a:t>
            </a:r>
            <a:r>
              <a:rPr lang="en-US" dirty="0"/>
              <a:t>(2019, 1)</a:t>
            </a:r>
          </a:p>
          <a:p>
            <a:r>
              <a:rPr lang="en-US" dirty="0"/>
              <a:t>print "Here is the calendar:"</a:t>
            </a:r>
          </a:p>
          <a:p>
            <a:r>
              <a:rPr lang="en-US" dirty="0"/>
              <a:t>print </a:t>
            </a:r>
            <a:r>
              <a:rPr lang="en-US" dirty="0" err="1"/>
              <a:t>cal</a:t>
            </a:r>
            <a:endParaRPr lang="en-US" dirty="0"/>
          </a:p>
        </p:txBody>
      </p:sp>
      <p:sp>
        <p:nvSpPr>
          <p:cNvPr id="10" name="Rectangle 9">
            <a:extLst>
              <a:ext uri="{FF2B5EF4-FFF2-40B4-BE49-F238E27FC236}">
                <a16:creationId xmlns:a16="http://schemas.microsoft.com/office/drawing/2014/main" id="{DA7C2FDD-4BAE-432D-BCFE-581C06655ED3}"/>
              </a:ext>
            </a:extLst>
          </p:cNvPr>
          <p:cNvSpPr/>
          <p:nvPr/>
        </p:nvSpPr>
        <p:spPr>
          <a:xfrm>
            <a:off x="7253056" y="2672179"/>
            <a:ext cx="4261282" cy="1648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4411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489800-43E5-4A46-A443-AE25F4DE9A89}"/>
              </a:ext>
            </a:extLst>
          </p:cNvPr>
          <p:cNvSpPr/>
          <p:nvPr/>
        </p:nvSpPr>
        <p:spPr>
          <a:xfrm>
            <a:off x="319595" y="1702969"/>
            <a:ext cx="11727402" cy="3785652"/>
          </a:xfrm>
          <a:prstGeom prst="rect">
            <a:avLst/>
          </a:prstGeom>
        </p:spPr>
        <p:txBody>
          <a:bodyPr wrap="square">
            <a:spAutoFit/>
          </a:bodyPr>
          <a:lstStyle/>
          <a:p>
            <a:r>
              <a:rPr lang="en-US" sz="2400" b="1" dirty="0" err="1"/>
              <a:t>pandas.Timestamp</a:t>
            </a:r>
            <a:endParaRPr lang="en-US" sz="2400" b="1" dirty="0"/>
          </a:p>
          <a:p>
            <a:r>
              <a:rPr lang="en-US" dirty="0"/>
              <a:t>Pandas replacement for python </a:t>
            </a:r>
            <a:r>
              <a:rPr lang="en-US" dirty="0" err="1"/>
              <a:t>datetime.datetime</a:t>
            </a:r>
            <a:r>
              <a:rPr lang="en-US" dirty="0"/>
              <a:t> object.</a:t>
            </a:r>
          </a:p>
          <a:p>
            <a:endParaRPr lang="en-US" dirty="0"/>
          </a:p>
          <a:p>
            <a:r>
              <a:rPr lang="en-US" dirty="0"/>
              <a:t>Timestamp is the pandas equivalent of python’s Datetime and is interchangeable with it in most cases. It’s </a:t>
            </a:r>
          </a:p>
          <a:p>
            <a:r>
              <a:rPr lang="en-US" dirty="0"/>
              <a:t>the type used for the entries that make up a </a:t>
            </a:r>
            <a:r>
              <a:rPr lang="en-US" dirty="0" err="1"/>
              <a:t>DatetimeIndex</a:t>
            </a:r>
            <a:r>
              <a:rPr lang="en-US" dirty="0"/>
              <a:t>, and other timeseries oriented data structures in pandas.</a:t>
            </a:r>
          </a:p>
          <a:p>
            <a:endParaRPr lang="en-US" dirty="0"/>
          </a:p>
          <a:p>
            <a:endParaRPr lang="en-US" dirty="0"/>
          </a:p>
          <a:p>
            <a:r>
              <a:rPr lang="en-US" dirty="0"/>
              <a:t>Options</a:t>
            </a:r>
          </a:p>
          <a:p>
            <a:r>
              <a:rPr lang="en-US" dirty="0"/>
              <a:t>&gt;&gt;&gt; </a:t>
            </a:r>
            <a:r>
              <a:rPr lang="en-US" dirty="0" err="1"/>
              <a:t>pd.Timestamp</a:t>
            </a:r>
            <a:r>
              <a:rPr lang="en-US" dirty="0"/>
              <a:t>(2017, 1, 1, 12)</a:t>
            </a:r>
          </a:p>
          <a:p>
            <a:r>
              <a:rPr lang="en-US" dirty="0"/>
              <a:t>Timestamp('2017-01-01 12:00:00')</a:t>
            </a:r>
          </a:p>
          <a:p>
            <a:endParaRPr lang="en-US" dirty="0"/>
          </a:p>
          <a:p>
            <a:r>
              <a:rPr lang="en-US" dirty="0"/>
              <a:t>&gt;&gt;&gt; </a:t>
            </a:r>
            <a:r>
              <a:rPr lang="en-US" dirty="0" err="1"/>
              <a:t>pd.Timestamp</a:t>
            </a:r>
            <a:r>
              <a:rPr lang="en-US" dirty="0"/>
              <a:t>(year=2017, month=1, day=1, hour=12)</a:t>
            </a:r>
          </a:p>
          <a:p>
            <a:r>
              <a:rPr lang="en-US" dirty="0"/>
              <a:t>Timestamp('2017-01-01 12:00:00')</a:t>
            </a:r>
          </a:p>
        </p:txBody>
      </p:sp>
    </p:spTree>
    <p:extLst>
      <p:ext uri="{BB962C8B-B14F-4D97-AF65-F5344CB8AC3E}">
        <p14:creationId xmlns:p14="http://schemas.microsoft.com/office/powerpoint/2010/main" val="2998528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BBA697-8755-439F-8BF9-B74304E5FA2D}"/>
              </a:ext>
            </a:extLst>
          </p:cNvPr>
          <p:cNvSpPr/>
          <p:nvPr/>
        </p:nvSpPr>
        <p:spPr>
          <a:xfrm>
            <a:off x="559293" y="1720840"/>
            <a:ext cx="8584707" cy="3970318"/>
          </a:xfrm>
          <a:prstGeom prst="rect">
            <a:avLst/>
          </a:prstGeom>
        </p:spPr>
        <p:txBody>
          <a:bodyPr wrap="square">
            <a:spAutoFit/>
          </a:bodyPr>
          <a:lstStyle/>
          <a:p>
            <a:r>
              <a:rPr lang="en-US" dirty="0"/>
              <a:t>converts a datetime-like string</a:t>
            </a:r>
          </a:p>
          <a:p>
            <a:endParaRPr lang="en-US" dirty="0"/>
          </a:p>
          <a:p>
            <a:r>
              <a:rPr lang="en-US" dirty="0"/>
              <a:t>&gt;&gt;&gt; </a:t>
            </a:r>
            <a:r>
              <a:rPr lang="en-US" dirty="0" err="1"/>
              <a:t>pd.Timestamp</a:t>
            </a:r>
            <a:r>
              <a:rPr lang="en-US" dirty="0"/>
              <a:t>('2017-01-01T12')</a:t>
            </a:r>
          </a:p>
          <a:p>
            <a:r>
              <a:rPr lang="en-US" dirty="0"/>
              <a:t>Timestamp('2017-01-01 12:00:00')</a:t>
            </a:r>
          </a:p>
          <a:p>
            <a:endParaRPr lang="en-US" dirty="0"/>
          </a:p>
          <a:p>
            <a:r>
              <a:rPr lang="en-US" dirty="0"/>
              <a:t>converts a float representing a Unix epoch in units of seconds</a:t>
            </a:r>
          </a:p>
          <a:p>
            <a:endParaRPr lang="en-US" dirty="0"/>
          </a:p>
          <a:p>
            <a:r>
              <a:rPr lang="en-US" dirty="0"/>
              <a:t>&gt;&gt;&gt; </a:t>
            </a:r>
            <a:r>
              <a:rPr lang="en-US" dirty="0" err="1"/>
              <a:t>pd.Timestamp</a:t>
            </a:r>
            <a:r>
              <a:rPr lang="en-US" dirty="0"/>
              <a:t>(1513393355.5, unit='s')</a:t>
            </a:r>
          </a:p>
          <a:p>
            <a:r>
              <a:rPr lang="en-US" dirty="0"/>
              <a:t>Timestamp('2017-12-16 03:02:35.500000')</a:t>
            </a:r>
          </a:p>
          <a:p>
            <a:endParaRPr lang="en-US" dirty="0"/>
          </a:p>
          <a:p>
            <a:r>
              <a:rPr lang="en-US" dirty="0"/>
              <a:t>converts an int representing a Unix-epoch in units of seconds and for a particular </a:t>
            </a:r>
            <a:r>
              <a:rPr lang="en-US" dirty="0" err="1"/>
              <a:t>timezone</a:t>
            </a:r>
            <a:endParaRPr lang="en-US" dirty="0"/>
          </a:p>
          <a:p>
            <a:endParaRPr lang="en-US" dirty="0"/>
          </a:p>
          <a:p>
            <a:r>
              <a:rPr lang="en-US" dirty="0"/>
              <a:t>&gt;&gt;&gt; </a:t>
            </a:r>
            <a:r>
              <a:rPr lang="en-US" dirty="0" err="1"/>
              <a:t>pd.Timestamp</a:t>
            </a:r>
            <a:r>
              <a:rPr lang="en-US" dirty="0"/>
              <a:t>(1513393355, unit='s', </a:t>
            </a:r>
            <a:r>
              <a:rPr lang="en-US" dirty="0" err="1"/>
              <a:t>tz</a:t>
            </a:r>
            <a:r>
              <a:rPr lang="en-US" dirty="0"/>
              <a:t>='US/Pacific')</a:t>
            </a:r>
          </a:p>
          <a:p>
            <a:r>
              <a:rPr lang="en-US" dirty="0"/>
              <a:t>Timestamp('2017-12-15 19:02:35-0800', </a:t>
            </a:r>
            <a:r>
              <a:rPr lang="en-US" dirty="0" err="1"/>
              <a:t>tz</a:t>
            </a:r>
            <a:r>
              <a:rPr lang="en-US" dirty="0"/>
              <a:t>='US/Pacific')</a:t>
            </a:r>
          </a:p>
        </p:txBody>
      </p:sp>
    </p:spTree>
    <p:extLst>
      <p:ext uri="{BB962C8B-B14F-4D97-AF65-F5344CB8AC3E}">
        <p14:creationId xmlns:p14="http://schemas.microsoft.com/office/powerpoint/2010/main" val="29113889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FE3178-78F1-4FD6-AE72-9B6BC592BEB7}"/>
              </a:ext>
            </a:extLst>
          </p:cNvPr>
          <p:cNvSpPr/>
          <p:nvPr/>
        </p:nvSpPr>
        <p:spPr>
          <a:xfrm>
            <a:off x="559293" y="591507"/>
            <a:ext cx="10733102" cy="6186309"/>
          </a:xfrm>
          <a:prstGeom prst="rect">
            <a:avLst/>
          </a:prstGeom>
        </p:spPr>
        <p:txBody>
          <a:bodyPr wrap="square">
            <a:spAutoFit/>
          </a:bodyPr>
          <a:lstStyle/>
          <a:p>
            <a:r>
              <a:rPr lang="en-US" b="1" dirty="0"/>
              <a:t>Attributes</a:t>
            </a:r>
          </a:p>
          <a:p>
            <a:endParaRPr lang="en-US" dirty="0"/>
          </a:p>
          <a:p>
            <a:r>
              <a:rPr lang="en-US" dirty="0"/>
              <a:t>asm8	Return </a:t>
            </a:r>
            <a:r>
              <a:rPr lang="en-US" dirty="0" err="1"/>
              <a:t>numpy</a:t>
            </a:r>
            <a:r>
              <a:rPr lang="en-US" dirty="0"/>
              <a:t> datetime64 format in nanoseconds.</a:t>
            </a:r>
          </a:p>
          <a:p>
            <a:r>
              <a:rPr lang="en-US" dirty="0" err="1"/>
              <a:t>dayofweek</a:t>
            </a:r>
            <a:r>
              <a:rPr lang="en-US" dirty="0"/>
              <a:t>	Return day of the week.</a:t>
            </a:r>
          </a:p>
          <a:p>
            <a:r>
              <a:rPr lang="en-US" dirty="0" err="1"/>
              <a:t>dayofyear</a:t>
            </a:r>
            <a:r>
              <a:rPr lang="en-US" dirty="0"/>
              <a:t>	Return the day of the year.</a:t>
            </a:r>
          </a:p>
          <a:p>
            <a:r>
              <a:rPr lang="en-US" dirty="0" err="1"/>
              <a:t>days_in_month</a:t>
            </a:r>
            <a:r>
              <a:rPr lang="en-US" dirty="0"/>
              <a:t>	Return the number of days in the month.</a:t>
            </a:r>
          </a:p>
          <a:p>
            <a:r>
              <a:rPr lang="en-US" dirty="0" err="1"/>
              <a:t>daysinmonth</a:t>
            </a:r>
            <a:r>
              <a:rPr lang="en-US" dirty="0"/>
              <a:t>	Return the number of days in the month.</a:t>
            </a:r>
          </a:p>
          <a:p>
            <a:r>
              <a:rPr lang="en-US" dirty="0" err="1"/>
              <a:t>freqstr</a:t>
            </a:r>
            <a:r>
              <a:rPr lang="en-US" dirty="0"/>
              <a:t>	Return the total number of days in the month.</a:t>
            </a:r>
          </a:p>
          <a:p>
            <a:r>
              <a:rPr lang="en-US" dirty="0" err="1"/>
              <a:t>is_leap_year</a:t>
            </a:r>
            <a:r>
              <a:rPr lang="en-US" dirty="0"/>
              <a:t>	Return True if year is a leap year.</a:t>
            </a:r>
          </a:p>
          <a:p>
            <a:r>
              <a:rPr lang="en-US" dirty="0" err="1"/>
              <a:t>is_month_end</a:t>
            </a:r>
            <a:r>
              <a:rPr lang="en-US" dirty="0"/>
              <a:t>	Return True if date is last day of month.</a:t>
            </a:r>
          </a:p>
          <a:p>
            <a:r>
              <a:rPr lang="en-US" dirty="0" err="1"/>
              <a:t>is_month_start</a:t>
            </a:r>
            <a:r>
              <a:rPr lang="en-US" dirty="0"/>
              <a:t>	Return True if date is first day of month.</a:t>
            </a:r>
          </a:p>
          <a:p>
            <a:r>
              <a:rPr lang="en-US" dirty="0" err="1"/>
              <a:t>is_quarter_end</a:t>
            </a:r>
            <a:r>
              <a:rPr lang="en-US" dirty="0"/>
              <a:t>	Return True if date is last day of the quarter.</a:t>
            </a:r>
          </a:p>
          <a:p>
            <a:r>
              <a:rPr lang="en-US" dirty="0" err="1"/>
              <a:t>is_quarter_start</a:t>
            </a:r>
            <a:r>
              <a:rPr lang="en-US" dirty="0"/>
              <a:t>	Return True if date is first day of the quarter.</a:t>
            </a:r>
          </a:p>
          <a:p>
            <a:r>
              <a:rPr lang="en-US" dirty="0" err="1"/>
              <a:t>is_year_end</a:t>
            </a:r>
            <a:r>
              <a:rPr lang="en-US" dirty="0"/>
              <a:t>	Return True if date is last day of the year.</a:t>
            </a:r>
          </a:p>
          <a:p>
            <a:r>
              <a:rPr lang="en-US" dirty="0" err="1"/>
              <a:t>is_year_start</a:t>
            </a:r>
            <a:r>
              <a:rPr lang="en-US" dirty="0"/>
              <a:t>	Return True if date is first day of the year.</a:t>
            </a:r>
          </a:p>
          <a:p>
            <a:r>
              <a:rPr lang="en-US" dirty="0"/>
              <a:t>quarter	Return the quarter of the year.</a:t>
            </a:r>
          </a:p>
          <a:p>
            <a:r>
              <a:rPr lang="en-US" dirty="0"/>
              <a:t>resolution	Return resolution describing the smallest difference between two times that can be represented by Timestamp </a:t>
            </a:r>
            <a:r>
              <a:rPr lang="en-US" dirty="0" err="1"/>
              <a:t>object_state</a:t>
            </a:r>
            <a:endParaRPr lang="en-US" dirty="0"/>
          </a:p>
          <a:p>
            <a:r>
              <a:rPr lang="en-US" dirty="0" err="1"/>
              <a:t>tz</a:t>
            </a:r>
            <a:r>
              <a:rPr lang="en-US" dirty="0"/>
              <a:t>	Alias for </a:t>
            </a:r>
            <a:r>
              <a:rPr lang="en-US" dirty="0" err="1"/>
              <a:t>tzinfo</a:t>
            </a:r>
            <a:endParaRPr lang="en-US" dirty="0"/>
          </a:p>
          <a:p>
            <a:r>
              <a:rPr lang="en-US" dirty="0"/>
              <a:t>week	Return the week number of the year.</a:t>
            </a:r>
          </a:p>
          <a:p>
            <a:r>
              <a:rPr lang="en-US" dirty="0" err="1"/>
              <a:t>weekday_name</a:t>
            </a:r>
            <a:r>
              <a:rPr lang="en-US" dirty="0"/>
              <a:t>	(DEPRECATED) .. deprecated:: 0.23.0</a:t>
            </a:r>
          </a:p>
          <a:p>
            <a:r>
              <a:rPr lang="en-US" dirty="0" err="1"/>
              <a:t>weekofyear</a:t>
            </a:r>
            <a:r>
              <a:rPr lang="en-US" dirty="0"/>
              <a:t>	Return the week number of the year.</a:t>
            </a:r>
          </a:p>
        </p:txBody>
      </p:sp>
    </p:spTree>
    <p:extLst>
      <p:ext uri="{BB962C8B-B14F-4D97-AF65-F5344CB8AC3E}">
        <p14:creationId xmlns:p14="http://schemas.microsoft.com/office/powerpoint/2010/main" val="41868285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670714-3CC0-43B8-B691-9998C2925EE2}"/>
              </a:ext>
            </a:extLst>
          </p:cNvPr>
          <p:cNvSpPr txBox="1"/>
          <p:nvPr/>
        </p:nvSpPr>
        <p:spPr>
          <a:xfrm>
            <a:off x="4429760" y="3017520"/>
            <a:ext cx="5862320" cy="584775"/>
          </a:xfrm>
          <a:prstGeom prst="rect">
            <a:avLst/>
          </a:prstGeom>
          <a:noFill/>
        </p:spPr>
        <p:txBody>
          <a:bodyPr wrap="square" rtlCol="0">
            <a:spAutoFit/>
          </a:bodyPr>
          <a:lstStyle/>
          <a:p>
            <a:r>
              <a:rPr lang="en-US" sz="3200" dirty="0"/>
              <a:t>Machine Learning</a:t>
            </a:r>
          </a:p>
        </p:txBody>
      </p:sp>
    </p:spTree>
    <p:extLst>
      <p:ext uri="{BB962C8B-B14F-4D97-AF65-F5344CB8AC3E}">
        <p14:creationId xmlns:p14="http://schemas.microsoft.com/office/powerpoint/2010/main" val="25510819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1151E-F1CA-4DAD-B6B5-615FE93C2267}"/>
              </a:ext>
            </a:extLst>
          </p:cNvPr>
          <p:cNvPicPr>
            <a:picLocks noChangeAspect="1"/>
          </p:cNvPicPr>
          <p:nvPr/>
        </p:nvPicPr>
        <p:blipFill rotWithShape="1">
          <a:blip r:embed="rId2"/>
          <a:srcRect l="20334" t="29303" r="14083" b="21630"/>
          <a:stretch/>
        </p:blipFill>
        <p:spPr>
          <a:xfrm>
            <a:off x="833120" y="995680"/>
            <a:ext cx="10505440" cy="4421080"/>
          </a:xfrm>
          <a:prstGeom prst="rect">
            <a:avLst/>
          </a:prstGeom>
        </p:spPr>
      </p:pic>
      <p:sp>
        <p:nvSpPr>
          <p:cNvPr id="3" name="TextBox 2">
            <a:extLst>
              <a:ext uri="{FF2B5EF4-FFF2-40B4-BE49-F238E27FC236}">
                <a16:creationId xmlns:a16="http://schemas.microsoft.com/office/drawing/2014/main" id="{D6705F1D-5B93-4E85-8EB3-7EC290F3BA95}"/>
              </a:ext>
            </a:extLst>
          </p:cNvPr>
          <p:cNvSpPr txBox="1"/>
          <p:nvPr/>
        </p:nvSpPr>
        <p:spPr>
          <a:xfrm>
            <a:off x="843280" y="5539154"/>
            <a:ext cx="10505440" cy="646331"/>
          </a:xfrm>
          <a:prstGeom prst="rect">
            <a:avLst/>
          </a:prstGeom>
          <a:noFill/>
        </p:spPr>
        <p:txBody>
          <a:bodyPr wrap="square" rtlCol="0">
            <a:spAutoFit/>
          </a:bodyPr>
          <a:lstStyle/>
          <a:p>
            <a:r>
              <a:rPr lang="en-US" dirty="0"/>
              <a:t>ML uses statistical and mathematical models and applies them to datasets. This process can be fully or semi-automated.</a:t>
            </a:r>
          </a:p>
        </p:txBody>
      </p:sp>
    </p:spTree>
    <p:extLst>
      <p:ext uri="{BB962C8B-B14F-4D97-AF65-F5344CB8AC3E}">
        <p14:creationId xmlns:p14="http://schemas.microsoft.com/office/powerpoint/2010/main" val="40407603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350AF-A5DD-497A-A5C3-BA7890D84922}"/>
              </a:ext>
            </a:extLst>
          </p:cNvPr>
          <p:cNvPicPr>
            <a:picLocks noChangeAspect="1"/>
          </p:cNvPicPr>
          <p:nvPr/>
        </p:nvPicPr>
        <p:blipFill rotWithShape="1">
          <a:blip r:embed="rId2"/>
          <a:srcRect l="19667" t="36717" r="16000" b="8592"/>
          <a:stretch/>
        </p:blipFill>
        <p:spPr>
          <a:xfrm>
            <a:off x="420279" y="1351280"/>
            <a:ext cx="10018017" cy="4790440"/>
          </a:xfrm>
          <a:prstGeom prst="rect">
            <a:avLst/>
          </a:prstGeom>
        </p:spPr>
      </p:pic>
      <p:sp>
        <p:nvSpPr>
          <p:cNvPr id="3" name="TextBox 2">
            <a:extLst>
              <a:ext uri="{FF2B5EF4-FFF2-40B4-BE49-F238E27FC236}">
                <a16:creationId xmlns:a16="http://schemas.microsoft.com/office/drawing/2014/main" id="{C7CBD068-8416-4D2F-AB0D-F14C132B2D07}"/>
              </a:ext>
            </a:extLst>
          </p:cNvPr>
          <p:cNvSpPr txBox="1"/>
          <p:nvPr/>
        </p:nvSpPr>
        <p:spPr>
          <a:xfrm>
            <a:off x="8625840" y="1259840"/>
            <a:ext cx="3434080" cy="1754326"/>
          </a:xfrm>
          <a:prstGeom prst="rect">
            <a:avLst/>
          </a:prstGeom>
          <a:noFill/>
        </p:spPr>
        <p:txBody>
          <a:bodyPr wrap="square" rtlCol="0">
            <a:spAutoFit/>
          </a:bodyPr>
          <a:lstStyle/>
          <a:p>
            <a:r>
              <a:rPr lang="en-US" b="1" dirty="0"/>
              <a:t>Observations</a:t>
            </a:r>
            <a:r>
              <a:rPr lang="en-US" dirty="0"/>
              <a:t> : May contain one or more data points.</a:t>
            </a:r>
          </a:p>
          <a:p>
            <a:r>
              <a:rPr lang="en-US" b="1" dirty="0"/>
              <a:t>Features</a:t>
            </a:r>
            <a:r>
              <a:rPr lang="en-US" dirty="0"/>
              <a:t> : Usually present as columns in spreadsheets/fields in files.</a:t>
            </a:r>
          </a:p>
          <a:p>
            <a:endParaRPr lang="en-US" dirty="0"/>
          </a:p>
        </p:txBody>
      </p:sp>
    </p:spTree>
    <p:extLst>
      <p:ext uri="{BB962C8B-B14F-4D97-AF65-F5344CB8AC3E}">
        <p14:creationId xmlns:p14="http://schemas.microsoft.com/office/powerpoint/2010/main" val="752803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683C8-5E82-4E27-8A84-77A0D3FE2FA7}"/>
              </a:ext>
            </a:extLst>
          </p:cNvPr>
          <p:cNvPicPr>
            <a:picLocks noChangeAspect="1"/>
          </p:cNvPicPr>
          <p:nvPr/>
        </p:nvPicPr>
        <p:blipFill rotWithShape="1">
          <a:blip r:embed="rId2"/>
          <a:srcRect l="15917" t="39107" r="11167" b="15704"/>
          <a:stretch/>
        </p:blipFill>
        <p:spPr>
          <a:xfrm>
            <a:off x="345440" y="2448560"/>
            <a:ext cx="10271760" cy="3580744"/>
          </a:xfrm>
          <a:prstGeom prst="rect">
            <a:avLst/>
          </a:prstGeom>
        </p:spPr>
      </p:pic>
      <p:sp>
        <p:nvSpPr>
          <p:cNvPr id="3" name="TextBox 2">
            <a:extLst>
              <a:ext uri="{FF2B5EF4-FFF2-40B4-BE49-F238E27FC236}">
                <a16:creationId xmlns:a16="http://schemas.microsoft.com/office/drawing/2014/main" id="{EF3C58DA-8599-41CD-B3EB-500B1BB53516}"/>
              </a:ext>
            </a:extLst>
          </p:cNvPr>
          <p:cNvSpPr txBox="1"/>
          <p:nvPr/>
        </p:nvSpPr>
        <p:spPr>
          <a:xfrm>
            <a:off x="1341120" y="1722120"/>
            <a:ext cx="7955280" cy="461665"/>
          </a:xfrm>
          <a:prstGeom prst="rect">
            <a:avLst/>
          </a:prstGeom>
          <a:noFill/>
        </p:spPr>
        <p:txBody>
          <a:bodyPr wrap="square" rtlCol="0">
            <a:spAutoFit/>
          </a:bodyPr>
          <a:lstStyle/>
          <a:p>
            <a:r>
              <a:rPr lang="en-US" sz="2400" b="1" dirty="0"/>
              <a:t>Machine Learning Approach</a:t>
            </a:r>
          </a:p>
        </p:txBody>
      </p:sp>
    </p:spTree>
    <p:extLst>
      <p:ext uri="{BB962C8B-B14F-4D97-AF65-F5344CB8AC3E}">
        <p14:creationId xmlns:p14="http://schemas.microsoft.com/office/powerpoint/2010/main" val="25012303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EB5306-EE8C-4381-816A-C1AAF9D14720}"/>
              </a:ext>
            </a:extLst>
          </p:cNvPr>
          <p:cNvPicPr>
            <a:picLocks noChangeAspect="1"/>
          </p:cNvPicPr>
          <p:nvPr/>
        </p:nvPicPr>
        <p:blipFill rotWithShape="1">
          <a:blip r:embed="rId2"/>
          <a:srcRect l="20166" t="39556" r="14417" b="13333"/>
          <a:stretch/>
        </p:blipFill>
        <p:spPr>
          <a:xfrm>
            <a:off x="340024" y="1342737"/>
            <a:ext cx="11511951" cy="4663440"/>
          </a:xfrm>
          <a:prstGeom prst="rect">
            <a:avLst/>
          </a:prstGeom>
        </p:spPr>
      </p:pic>
      <p:sp>
        <p:nvSpPr>
          <p:cNvPr id="3" name="TextBox 2">
            <a:extLst>
              <a:ext uri="{FF2B5EF4-FFF2-40B4-BE49-F238E27FC236}">
                <a16:creationId xmlns:a16="http://schemas.microsoft.com/office/drawing/2014/main" id="{C0E418C1-0144-4F19-B246-985A352175AE}"/>
              </a:ext>
            </a:extLst>
          </p:cNvPr>
          <p:cNvSpPr txBox="1"/>
          <p:nvPr/>
        </p:nvSpPr>
        <p:spPr>
          <a:xfrm>
            <a:off x="1575134" y="881072"/>
            <a:ext cx="8747760" cy="461665"/>
          </a:xfrm>
          <a:prstGeom prst="rect">
            <a:avLst/>
          </a:prstGeom>
          <a:noFill/>
        </p:spPr>
        <p:txBody>
          <a:bodyPr wrap="square" rtlCol="0">
            <a:spAutoFit/>
          </a:bodyPr>
          <a:lstStyle/>
          <a:p>
            <a:r>
              <a:rPr lang="en-US" sz="2400" dirty="0"/>
              <a:t>Identifying Use Case &amp; Learning Model</a:t>
            </a:r>
          </a:p>
        </p:txBody>
      </p:sp>
    </p:spTree>
    <p:extLst>
      <p:ext uri="{BB962C8B-B14F-4D97-AF65-F5344CB8AC3E}">
        <p14:creationId xmlns:p14="http://schemas.microsoft.com/office/powerpoint/2010/main" val="128765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E8DE87-94B6-4EE2-8A91-8670B7092A3C}"/>
              </a:ext>
            </a:extLst>
          </p:cNvPr>
          <p:cNvSpPr txBox="1"/>
          <p:nvPr/>
        </p:nvSpPr>
        <p:spPr>
          <a:xfrm>
            <a:off x="4419600" y="3429000"/>
            <a:ext cx="6502400" cy="369332"/>
          </a:xfrm>
          <a:prstGeom prst="rect">
            <a:avLst/>
          </a:prstGeom>
          <a:noFill/>
        </p:spPr>
        <p:txBody>
          <a:bodyPr wrap="square" rtlCol="0">
            <a:spAutoFit/>
          </a:bodyPr>
          <a:lstStyle/>
          <a:p>
            <a:r>
              <a:rPr lang="en-US" dirty="0"/>
              <a:t>Installation &amp; Setup Options</a:t>
            </a:r>
          </a:p>
        </p:txBody>
      </p:sp>
    </p:spTree>
    <p:extLst>
      <p:ext uri="{BB962C8B-B14F-4D97-AF65-F5344CB8AC3E}">
        <p14:creationId xmlns:p14="http://schemas.microsoft.com/office/powerpoint/2010/main" val="41602065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90919D-056C-44DD-B0F7-CA45EEBD5F99}"/>
              </a:ext>
            </a:extLst>
          </p:cNvPr>
          <p:cNvPicPr>
            <a:picLocks noChangeAspect="1"/>
          </p:cNvPicPr>
          <p:nvPr/>
        </p:nvPicPr>
        <p:blipFill rotWithShape="1">
          <a:blip r:embed="rId2"/>
          <a:srcRect l="20416" t="46994" r="14833" b="13777"/>
          <a:stretch/>
        </p:blipFill>
        <p:spPr>
          <a:xfrm>
            <a:off x="172720" y="1808480"/>
            <a:ext cx="11328862" cy="3860800"/>
          </a:xfrm>
          <a:prstGeom prst="rect">
            <a:avLst/>
          </a:prstGeom>
        </p:spPr>
      </p:pic>
    </p:spTree>
    <p:extLst>
      <p:ext uri="{BB962C8B-B14F-4D97-AF65-F5344CB8AC3E}">
        <p14:creationId xmlns:p14="http://schemas.microsoft.com/office/powerpoint/2010/main" val="3926658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60797F-878C-4C50-BEC6-8CFDDC9E6808}"/>
              </a:ext>
            </a:extLst>
          </p:cNvPr>
          <p:cNvPicPr>
            <a:picLocks noChangeAspect="1"/>
          </p:cNvPicPr>
          <p:nvPr/>
        </p:nvPicPr>
        <p:blipFill rotWithShape="1">
          <a:blip r:embed="rId2"/>
          <a:srcRect l="20666" t="47111" r="15083" b="13926"/>
          <a:stretch/>
        </p:blipFill>
        <p:spPr>
          <a:xfrm>
            <a:off x="0" y="1394460"/>
            <a:ext cx="11928748" cy="4640580"/>
          </a:xfrm>
          <a:prstGeom prst="rect">
            <a:avLst/>
          </a:prstGeom>
        </p:spPr>
      </p:pic>
    </p:spTree>
    <p:extLst>
      <p:ext uri="{BB962C8B-B14F-4D97-AF65-F5344CB8AC3E}">
        <p14:creationId xmlns:p14="http://schemas.microsoft.com/office/powerpoint/2010/main" val="20904581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F26A35-86E5-420D-9721-9A38EA7DD8E0}"/>
              </a:ext>
            </a:extLst>
          </p:cNvPr>
          <p:cNvPicPr>
            <a:picLocks noChangeAspect="1"/>
          </p:cNvPicPr>
          <p:nvPr/>
        </p:nvPicPr>
        <p:blipFill rotWithShape="1">
          <a:blip r:embed="rId2"/>
          <a:srcRect l="20916" t="41036" r="13834" b="11260"/>
          <a:stretch/>
        </p:blipFill>
        <p:spPr>
          <a:xfrm>
            <a:off x="1361440" y="894080"/>
            <a:ext cx="9705442" cy="4338320"/>
          </a:xfrm>
          <a:prstGeom prst="rect">
            <a:avLst/>
          </a:prstGeom>
        </p:spPr>
      </p:pic>
      <p:sp>
        <p:nvSpPr>
          <p:cNvPr id="3" name="TextBox 2">
            <a:extLst>
              <a:ext uri="{FF2B5EF4-FFF2-40B4-BE49-F238E27FC236}">
                <a16:creationId xmlns:a16="http://schemas.microsoft.com/office/drawing/2014/main" id="{042329A9-FF4B-42C9-A496-49310480AEAF}"/>
              </a:ext>
            </a:extLst>
          </p:cNvPr>
          <p:cNvSpPr txBox="1"/>
          <p:nvPr/>
        </p:nvSpPr>
        <p:spPr>
          <a:xfrm>
            <a:off x="1283919" y="5394960"/>
            <a:ext cx="9624162" cy="923330"/>
          </a:xfrm>
          <a:prstGeom prst="rect">
            <a:avLst/>
          </a:prstGeom>
          <a:noFill/>
        </p:spPr>
        <p:txBody>
          <a:bodyPr wrap="square" rtlCol="0">
            <a:spAutoFit/>
          </a:bodyPr>
          <a:lstStyle/>
          <a:p>
            <a:r>
              <a:rPr lang="en-US" dirty="0"/>
              <a:t>Supervised Learning : A known dataset with observations, features &amp; response is used to train a ML Algorithm. A predictive model that is built on top of this algorithm is used to predict response for a new dataset that has same features.</a:t>
            </a:r>
          </a:p>
        </p:txBody>
      </p:sp>
    </p:spTree>
    <p:extLst>
      <p:ext uri="{BB962C8B-B14F-4D97-AF65-F5344CB8AC3E}">
        <p14:creationId xmlns:p14="http://schemas.microsoft.com/office/powerpoint/2010/main" val="10134578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A810E8-3576-4D7F-AFC2-4A06E3EB8135}"/>
              </a:ext>
            </a:extLst>
          </p:cNvPr>
          <p:cNvSpPr txBox="1"/>
          <p:nvPr/>
        </p:nvSpPr>
        <p:spPr>
          <a:xfrm>
            <a:off x="1283919" y="4714240"/>
            <a:ext cx="962416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Unsupervised Learning : A known dataset with observations, features is used to train a ML Algorithm. A predictive model that is built on top of this algorithm is used to identify how to CLASSIFY &amp; REPRESENT the data points for a new dataset that has same features.</a:t>
            </a:r>
          </a:p>
          <a:p>
            <a:pPr marL="285750" indent="-285750">
              <a:buFont typeface="Arial" panose="020B0604020202020204" pitchFamily="34" charset="0"/>
              <a:buChar char="•"/>
            </a:pPr>
            <a:r>
              <a:rPr lang="en-US" dirty="0"/>
              <a:t>Features + Domain expertise : We can make some assumptions to choose some features/attributes algorithm should watch out for aiming to identify, classify or visualize any new unseen data.</a:t>
            </a:r>
          </a:p>
          <a:p>
            <a:pPr marL="285750" indent="-285750">
              <a:buFont typeface="Arial" panose="020B0604020202020204" pitchFamily="34" charset="0"/>
              <a:buChar char="•"/>
            </a:pPr>
            <a:r>
              <a:rPr lang="en-US" dirty="0"/>
              <a:t>WE can then use Cross-validation to further train the model and test for accuracy.</a:t>
            </a:r>
          </a:p>
          <a:p>
            <a:endParaRPr lang="en-US" dirty="0"/>
          </a:p>
          <a:p>
            <a:endParaRPr lang="en-US" dirty="0"/>
          </a:p>
        </p:txBody>
      </p:sp>
      <p:pic>
        <p:nvPicPr>
          <p:cNvPr id="3" name="Picture 2">
            <a:extLst>
              <a:ext uri="{FF2B5EF4-FFF2-40B4-BE49-F238E27FC236}">
                <a16:creationId xmlns:a16="http://schemas.microsoft.com/office/drawing/2014/main" id="{53B52EA7-D0EC-4D60-ABB6-2AF70670ABC0}"/>
              </a:ext>
            </a:extLst>
          </p:cNvPr>
          <p:cNvPicPr>
            <a:picLocks noChangeAspect="1"/>
          </p:cNvPicPr>
          <p:nvPr/>
        </p:nvPicPr>
        <p:blipFill rotWithShape="1">
          <a:blip r:embed="rId2"/>
          <a:srcRect l="20916" t="41036" r="13834" b="11260"/>
          <a:stretch/>
        </p:blipFill>
        <p:spPr>
          <a:xfrm>
            <a:off x="1361440" y="894080"/>
            <a:ext cx="8250762" cy="3688080"/>
          </a:xfrm>
          <a:prstGeom prst="rect">
            <a:avLst/>
          </a:prstGeom>
        </p:spPr>
      </p:pic>
    </p:spTree>
    <p:extLst>
      <p:ext uri="{BB962C8B-B14F-4D97-AF65-F5344CB8AC3E}">
        <p14:creationId xmlns:p14="http://schemas.microsoft.com/office/powerpoint/2010/main" val="480815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62F6BA-0D3C-41BC-8422-4992BE2DE284}"/>
              </a:ext>
            </a:extLst>
          </p:cNvPr>
          <p:cNvPicPr>
            <a:picLocks noChangeAspect="1"/>
          </p:cNvPicPr>
          <p:nvPr/>
        </p:nvPicPr>
        <p:blipFill rotWithShape="1">
          <a:blip r:embed="rId2"/>
          <a:srcRect l="46083" t="36297" r="24667" b="13037"/>
          <a:stretch/>
        </p:blipFill>
        <p:spPr>
          <a:xfrm>
            <a:off x="853440" y="1209039"/>
            <a:ext cx="4368800" cy="4256779"/>
          </a:xfrm>
          <a:prstGeom prst="rect">
            <a:avLst/>
          </a:prstGeom>
        </p:spPr>
      </p:pic>
      <p:pic>
        <p:nvPicPr>
          <p:cNvPr id="3" name="Picture 2">
            <a:extLst>
              <a:ext uri="{FF2B5EF4-FFF2-40B4-BE49-F238E27FC236}">
                <a16:creationId xmlns:a16="http://schemas.microsoft.com/office/drawing/2014/main" id="{FAFBE44A-1BFF-4AE3-B554-2C018B0CBF5C}"/>
              </a:ext>
            </a:extLst>
          </p:cNvPr>
          <p:cNvPicPr>
            <a:picLocks noChangeAspect="1"/>
          </p:cNvPicPr>
          <p:nvPr/>
        </p:nvPicPr>
        <p:blipFill rotWithShape="1">
          <a:blip r:embed="rId3"/>
          <a:srcRect l="31417" t="33926" r="34333" b="10666"/>
          <a:stretch/>
        </p:blipFill>
        <p:spPr>
          <a:xfrm>
            <a:off x="6096000" y="944840"/>
            <a:ext cx="4968240" cy="4520978"/>
          </a:xfrm>
          <a:prstGeom prst="rect">
            <a:avLst/>
          </a:prstGeom>
        </p:spPr>
      </p:pic>
    </p:spTree>
    <p:extLst>
      <p:ext uri="{BB962C8B-B14F-4D97-AF65-F5344CB8AC3E}">
        <p14:creationId xmlns:p14="http://schemas.microsoft.com/office/powerpoint/2010/main" val="25551683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16E5FE-719B-4083-9DBA-C30181C0F753}"/>
              </a:ext>
            </a:extLst>
          </p:cNvPr>
          <p:cNvPicPr>
            <a:picLocks noChangeAspect="1"/>
          </p:cNvPicPr>
          <p:nvPr/>
        </p:nvPicPr>
        <p:blipFill rotWithShape="1">
          <a:blip r:embed="rId2"/>
          <a:srcRect l="19667" t="30371" r="14500" b="11407"/>
          <a:stretch/>
        </p:blipFill>
        <p:spPr>
          <a:xfrm>
            <a:off x="1066799" y="1595120"/>
            <a:ext cx="9292651" cy="4622800"/>
          </a:xfrm>
          <a:prstGeom prst="rect">
            <a:avLst/>
          </a:prstGeom>
        </p:spPr>
      </p:pic>
      <p:sp>
        <p:nvSpPr>
          <p:cNvPr id="3" name="TextBox 2">
            <a:extLst>
              <a:ext uri="{FF2B5EF4-FFF2-40B4-BE49-F238E27FC236}">
                <a16:creationId xmlns:a16="http://schemas.microsoft.com/office/drawing/2014/main" id="{7E05E822-16B8-4234-B2B5-DF9F477B52C0}"/>
              </a:ext>
            </a:extLst>
          </p:cNvPr>
          <p:cNvSpPr txBox="1"/>
          <p:nvPr/>
        </p:nvSpPr>
        <p:spPr>
          <a:xfrm>
            <a:off x="1148080" y="914400"/>
            <a:ext cx="4175760" cy="584775"/>
          </a:xfrm>
          <a:prstGeom prst="rect">
            <a:avLst/>
          </a:prstGeom>
          <a:noFill/>
        </p:spPr>
        <p:txBody>
          <a:bodyPr wrap="square" rtlCol="0">
            <a:spAutoFit/>
          </a:bodyPr>
          <a:lstStyle/>
          <a:p>
            <a:r>
              <a:rPr lang="en-US" sz="3200" u="sng" dirty="0"/>
              <a:t>Scikit Learn</a:t>
            </a:r>
          </a:p>
        </p:txBody>
      </p:sp>
    </p:spTree>
    <p:extLst>
      <p:ext uri="{BB962C8B-B14F-4D97-AF65-F5344CB8AC3E}">
        <p14:creationId xmlns:p14="http://schemas.microsoft.com/office/powerpoint/2010/main" val="13022762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D23D26-BD70-4AAD-A3B3-8B1E2F4450CF}"/>
              </a:ext>
            </a:extLst>
          </p:cNvPr>
          <p:cNvPicPr>
            <a:picLocks noChangeAspect="1"/>
          </p:cNvPicPr>
          <p:nvPr/>
        </p:nvPicPr>
        <p:blipFill rotWithShape="1">
          <a:blip r:embed="rId2"/>
          <a:srcRect l="18417" t="42074" r="12250" b="16000"/>
          <a:stretch/>
        </p:blipFill>
        <p:spPr>
          <a:xfrm>
            <a:off x="645160" y="1788160"/>
            <a:ext cx="10901680" cy="3708144"/>
          </a:xfrm>
          <a:prstGeom prst="rect">
            <a:avLst/>
          </a:prstGeom>
        </p:spPr>
      </p:pic>
      <p:sp>
        <p:nvSpPr>
          <p:cNvPr id="4" name="TextBox 3">
            <a:extLst>
              <a:ext uri="{FF2B5EF4-FFF2-40B4-BE49-F238E27FC236}">
                <a16:creationId xmlns:a16="http://schemas.microsoft.com/office/drawing/2014/main" id="{7D01F040-D3C3-48C9-8D69-6EBC542DDE04}"/>
              </a:ext>
            </a:extLst>
          </p:cNvPr>
          <p:cNvSpPr txBox="1"/>
          <p:nvPr/>
        </p:nvSpPr>
        <p:spPr>
          <a:xfrm>
            <a:off x="901700" y="4719064"/>
            <a:ext cx="1041400" cy="646331"/>
          </a:xfrm>
          <a:prstGeom prst="rect">
            <a:avLst/>
          </a:prstGeom>
          <a:noFill/>
        </p:spPr>
        <p:txBody>
          <a:bodyPr wrap="square" rtlCol="0">
            <a:spAutoFit/>
          </a:bodyPr>
          <a:lstStyle/>
          <a:p>
            <a:r>
              <a:rPr lang="en-US" i="1" dirty="0"/>
              <a:t>Choosing </a:t>
            </a:r>
          </a:p>
          <a:p>
            <a:r>
              <a:rPr lang="en-US" i="1" dirty="0"/>
              <a:t>the model</a:t>
            </a:r>
          </a:p>
        </p:txBody>
      </p:sp>
      <p:sp>
        <p:nvSpPr>
          <p:cNvPr id="5" name="TextBox 4">
            <a:extLst>
              <a:ext uri="{FF2B5EF4-FFF2-40B4-BE49-F238E27FC236}">
                <a16:creationId xmlns:a16="http://schemas.microsoft.com/office/drawing/2014/main" id="{C6CA3904-1C33-4AB7-BB4B-400B8C3B7BC4}"/>
              </a:ext>
            </a:extLst>
          </p:cNvPr>
          <p:cNvSpPr txBox="1"/>
          <p:nvPr/>
        </p:nvSpPr>
        <p:spPr>
          <a:xfrm>
            <a:off x="2433320" y="4719064"/>
            <a:ext cx="1767840" cy="1754326"/>
          </a:xfrm>
          <a:prstGeom prst="rect">
            <a:avLst/>
          </a:prstGeom>
          <a:noFill/>
        </p:spPr>
        <p:txBody>
          <a:bodyPr wrap="square" rtlCol="0">
            <a:spAutoFit/>
          </a:bodyPr>
          <a:lstStyle/>
          <a:p>
            <a:r>
              <a:rPr lang="en-US" i="1" dirty="0"/>
              <a:t>Represents the </a:t>
            </a:r>
          </a:p>
          <a:p>
            <a:r>
              <a:rPr lang="en-US" i="1" dirty="0"/>
              <a:t>model in scikit learn by importing the class and instantiating it</a:t>
            </a:r>
          </a:p>
        </p:txBody>
      </p:sp>
      <p:sp>
        <p:nvSpPr>
          <p:cNvPr id="7" name="TextBox 6">
            <a:extLst>
              <a:ext uri="{FF2B5EF4-FFF2-40B4-BE49-F238E27FC236}">
                <a16:creationId xmlns:a16="http://schemas.microsoft.com/office/drawing/2014/main" id="{ECEF5C27-F4EF-44A4-8DF2-1CCF9AA43F89}"/>
              </a:ext>
            </a:extLst>
          </p:cNvPr>
          <p:cNvSpPr txBox="1"/>
          <p:nvPr/>
        </p:nvSpPr>
        <p:spPr>
          <a:xfrm>
            <a:off x="3997960" y="1677271"/>
            <a:ext cx="1767840" cy="923330"/>
          </a:xfrm>
          <a:prstGeom prst="rect">
            <a:avLst/>
          </a:prstGeom>
          <a:noFill/>
        </p:spPr>
        <p:txBody>
          <a:bodyPr wrap="square" rtlCol="0">
            <a:spAutoFit/>
          </a:bodyPr>
          <a:lstStyle/>
          <a:p>
            <a:r>
              <a:rPr lang="en-US" i="1" dirty="0"/>
              <a:t>Fit the data in model to train and test it</a:t>
            </a:r>
          </a:p>
        </p:txBody>
      </p:sp>
      <p:sp>
        <p:nvSpPr>
          <p:cNvPr id="8" name="TextBox 7">
            <a:extLst>
              <a:ext uri="{FF2B5EF4-FFF2-40B4-BE49-F238E27FC236}">
                <a16:creationId xmlns:a16="http://schemas.microsoft.com/office/drawing/2014/main" id="{70C9F048-30E9-4C70-9097-ED3FD5868347}"/>
              </a:ext>
            </a:extLst>
          </p:cNvPr>
          <p:cNvSpPr txBox="1"/>
          <p:nvPr/>
        </p:nvSpPr>
        <p:spPr>
          <a:xfrm>
            <a:off x="5501640" y="4719064"/>
            <a:ext cx="1767840" cy="1200329"/>
          </a:xfrm>
          <a:prstGeom prst="rect">
            <a:avLst/>
          </a:prstGeom>
          <a:noFill/>
        </p:spPr>
        <p:txBody>
          <a:bodyPr wrap="square" rtlCol="0">
            <a:spAutoFit/>
          </a:bodyPr>
          <a:lstStyle/>
          <a:p>
            <a:r>
              <a:rPr lang="en-US" i="1" dirty="0"/>
              <a:t>Use predict method to forecast on unseen dataset</a:t>
            </a:r>
          </a:p>
        </p:txBody>
      </p:sp>
    </p:spTree>
    <p:extLst>
      <p:ext uri="{BB962C8B-B14F-4D97-AF65-F5344CB8AC3E}">
        <p14:creationId xmlns:p14="http://schemas.microsoft.com/office/powerpoint/2010/main" val="36970071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82A843-3E81-4534-B606-9675FD11FDEF}"/>
              </a:ext>
            </a:extLst>
          </p:cNvPr>
          <p:cNvPicPr>
            <a:picLocks noChangeAspect="1"/>
          </p:cNvPicPr>
          <p:nvPr/>
        </p:nvPicPr>
        <p:blipFill rotWithShape="1">
          <a:blip r:embed="rId2"/>
          <a:srcRect l="17000" t="38561" r="14021" b="8148"/>
          <a:stretch/>
        </p:blipFill>
        <p:spPr>
          <a:xfrm>
            <a:off x="304799" y="1087120"/>
            <a:ext cx="11222247" cy="4876800"/>
          </a:xfrm>
          <a:prstGeom prst="rect">
            <a:avLst/>
          </a:prstGeom>
        </p:spPr>
      </p:pic>
    </p:spTree>
    <p:extLst>
      <p:ext uri="{BB962C8B-B14F-4D97-AF65-F5344CB8AC3E}">
        <p14:creationId xmlns:p14="http://schemas.microsoft.com/office/powerpoint/2010/main" val="1812896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9A0A64-A499-4AC7-8BDD-115C585D4E61}"/>
              </a:ext>
            </a:extLst>
          </p:cNvPr>
          <p:cNvPicPr>
            <a:picLocks noChangeAspect="1"/>
          </p:cNvPicPr>
          <p:nvPr/>
        </p:nvPicPr>
        <p:blipFill rotWithShape="1">
          <a:blip r:embed="rId2"/>
          <a:srcRect l="20166" t="36296" r="13000" b="13629"/>
          <a:stretch/>
        </p:blipFill>
        <p:spPr>
          <a:xfrm>
            <a:off x="528320" y="1584960"/>
            <a:ext cx="10366206" cy="4368800"/>
          </a:xfrm>
          <a:prstGeom prst="rect">
            <a:avLst/>
          </a:prstGeom>
        </p:spPr>
      </p:pic>
    </p:spTree>
    <p:extLst>
      <p:ext uri="{BB962C8B-B14F-4D97-AF65-F5344CB8AC3E}">
        <p14:creationId xmlns:p14="http://schemas.microsoft.com/office/powerpoint/2010/main" val="39848550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BFB13A-BA90-468A-91A2-3F0FDB5C6373}"/>
              </a:ext>
            </a:extLst>
          </p:cNvPr>
          <p:cNvSpPr txBox="1"/>
          <p:nvPr/>
        </p:nvSpPr>
        <p:spPr>
          <a:xfrm>
            <a:off x="1234440" y="3992880"/>
            <a:ext cx="10088880" cy="369332"/>
          </a:xfrm>
          <a:prstGeom prst="rect">
            <a:avLst/>
          </a:prstGeom>
          <a:noFill/>
        </p:spPr>
        <p:txBody>
          <a:bodyPr wrap="square" rtlCol="0">
            <a:spAutoFit/>
          </a:bodyPr>
          <a:lstStyle/>
          <a:p>
            <a:r>
              <a:rPr lang="en-US" dirty="0"/>
              <a:t>Data generalization switches from categorical to regression.</a:t>
            </a:r>
          </a:p>
        </p:txBody>
      </p:sp>
      <p:pic>
        <p:nvPicPr>
          <p:cNvPr id="5" name="Picture 4">
            <a:extLst>
              <a:ext uri="{FF2B5EF4-FFF2-40B4-BE49-F238E27FC236}">
                <a16:creationId xmlns:a16="http://schemas.microsoft.com/office/drawing/2014/main" id="{B61EE934-3190-4273-AF26-778E1D170B7B}"/>
              </a:ext>
            </a:extLst>
          </p:cNvPr>
          <p:cNvPicPr>
            <a:picLocks noChangeAspect="1"/>
          </p:cNvPicPr>
          <p:nvPr/>
        </p:nvPicPr>
        <p:blipFill rotWithShape="1">
          <a:blip r:embed="rId2"/>
          <a:srcRect l="16001" t="30222" r="10125" b="9926"/>
          <a:stretch/>
        </p:blipFill>
        <p:spPr>
          <a:xfrm>
            <a:off x="425186" y="690880"/>
            <a:ext cx="11548374" cy="5262880"/>
          </a:xfrm>
          <a:prstGeom prst="rect">
            <a:avLst/>
          </a:prstGeom>
        </p:spPr>
      </p:pic>
    </p:spTree>
    <p:extLst>
      <p:ext uri="{BB962C8B-B14F-4D97-AF65-F5344CB8AC3E}">
        <p14:creationId xmlns:p14="http://schemas.microsoft.com/office/powerpoint/2010/main" val="122372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D51E8-5EA7-4C6E-A585-FFE87F7B430C}"/>
              </a:ext>
            </a:extLst>
          </p:cNvPr>
          <p:cNvPicPr>
            <a:picLocks noChangeAspect="1"/>
          </p:cNvPicPr>
          <p:nvPr/>
        </p:nvPicPr>
        <p:blipFill rotWithShape="1">
          <a:blip r:embed="rId3"/>
          <a:srcRect l="16917" t="16148" r="11084" b="5037"/>
          <a:stretch/>
        </p:blipFill>
        <p:spPr>
          <a:xfrm>
            <a:off x="222910" y="1879600"/>
            <a:ext cx="5669890" cy="3491182"/>
          </a:xfrm>
          <a:prstGeom prst="rect">
            <a:avLst/>
          </a:prstGeom>
        </p:spPr>
      </p:pic>
      <p:pic>
        <p:nvPicPr>
          <p:cNvPr id="3" name="Picture 2">
            <a:extLst>
              <a:ext uri="{FF2B5EF4-FFF2-40B4-BE49-F238E27FC236}">
                <a16:creationId xmlns:a16="http://schemas.microsoft.com/office/drawing/2014/main" id="{BE34DF88-1AA1-4C4C-9BD2-BF54590C1490}"/>
              </a:ext>
            </a:extLst>
          </p:cNvPr>
          <p:cNvPicPr>
            <a:picLocks noChangeAspect="1"/>
          </p:cNvPicPr>
          <p:nvPr/>
        </p:nvPicPr>
        <p:blipFill rotWithShape="1">
          <a:blip r:embed="rId4"/>
          <a:srcRect l="30916" t="21686" r="30501" b="61926"/>
          <a:stretch/>
        </p:blipFill>
        <p:spPr>
          <a:xfrm>
            <a:off x="6624320" y="1456738"/>
            <a:ext cx="4704080" cy="1123902"/>
          </a:xfrm>
          <a:prstGeom prst="rect">
            <a:avLst/>
          </a:prstGeom>
        </p:spPr>
      </p:pic>
      <p:pic>
        <p:nvPicPr>
          <p:cNvPr id="5" name="Picture 4">
            <a:extLst>
              <a:ext uri="{FF2B5EF4-FFF2-40B4-BE49-F238E27FC236}">
                <a16:creationId xmlns:a16="http://schemas.microsoft.com/office/drawing/2014/main" id="{BB17A4A0-060C-4911-8B5C-6D5ECEF53B7E}"/>
              </a:ext>
            </a:extLst>
          </p:cNvPr>
          <p:cNvPicPr>
            <a:picLocks noChangeAspect="1"/>
          </p:cNvPicPr>
          <p:nvPr/>
        </p:nvPicPr>
        <p:blipFill>
          <a:blip r:embed="rId5"/>
          <a:stretch>
            <a:fillRect/>
          </a:stretch>
        </p:blipFill>
        <p:spPr>
          <a:xfrm>
            <a:off x="6299202" y="2933262"/>
            <a:ext cx="5476240" cy="2468000"/>
          </a:xfrm>
          <a:prstGeom prst="rect">
            <a:avLst/>
          </a:prstGeom>
        </p:spPr>
      </p:pic>
    </p:spTree>
    <p:extLst>
      <p:ext uri="{BB962C8B-B14F-4D97-AF65-F5344CB8AC3E}">
        <p14:creationId xmlns:p14="http://schemas.microsoft.com/office/powerpoint/2010/main" val="40082803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C69F0E-6A27-4397-8559-C75524159809}"/>
              </a:ext>
            </a:extLst>
          </p:cNvPr>
          <p:cNvPicPr>
            <a:picLocks noChangeAspect="1"/>
          </p:cNvPicPr>
          <p:nvPr/>
        </p:nvPicPr>
        <p:blipFill rotWithShape="1">
          <a:blip r:embed="rId2"/>
          <a:srcRect l="15583" t="36889" r="10334" b="10222"/>
          <a:stretch/>
        </p:blipFill>
        <p:spPr>
          <a:xfrm>
            <a:off x="289560" y="1310640"/>
            <a:ext cx="11612880" cy="4663440"/>
          </a:xfrm>
          <a:prstGeom prst="rect">
            <a:avLst/>
          </a:prstGeom>
        </p:spPr>
      </p:pic>
    </p:spTree>
    <p:extLst>
      <p:ext uri="{BB962C8B-B14F-4D97-AF65-F5344CB8AC3E}">
        <p14:creationId xmlns:p14="http://schemas.microsoft.com/office/powerpoint/2010/main" val="41059419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D7AE85-B885-4211-974C-4CC5CAD47AA9}"/>
              </a:ext>
            </a:extLst>
          </p:cNvPr>
          <p:cNvPicPr>
            <a:picLocks noChangeAspect="1"/>
          </p:cNvPicPr>
          <p:nvPr/>
        </p:nvPicPr>
        <p:blipFill rotWithShape="1">
          <a:blip r:embed="rId2"/>
          <a:srcRect l="19250" t="22074" r="13250" b="15852"/>
          <a:stretch/>
        </p:blipFill>
        <p:spPr>
          <a:xfrm>
            <a:off x="436880" y="487680"/>
            <a:ext cx="8229600" cy="4257040"/>
          </a:xfrm>
          <a:prstGeom prst="rect">
            <a:avLst/>
          </a:prstGeom>
        </p:spPr>
      </p:pic>
      <p:sp>
        <p:nvSpPr>
          <p:cNvPr id="3" name="TextBox 2">
            <a:extLst>
              <a:ext uri="{FF2B5EF4-FFF2-40B4-BE49-F238E27FC236}">
                <a16:creationId xmlns:a16="http://schemas.microsoft.com/office/drawing/2014/main" id="{DEFA6B78-D436-4C70-831D-097E78BAB454}"/>
              </a:ext>
            </a:extLst>
          </p:cNvPr>
          <p:cNvSpPr txBox="1"/>
          <p:nvPr/>
        </p:nvSpPr>
        <p:spPr>
          <a:xfrm>
            <a:off x="345440" y="4958080"/>
            <a:ext cx="11308080" cy="830997"/>
          </a:xfrm>
          <a:prstGeom prst="rect">
            <a:avLst/>
          </a:prstGeom>
          <a:noFill/>
        </p:spPr>
        <p:txBody>
          <a:bodyPr wrap="square" rtlCol="0">
            <a:spAutoFit/>
          </a:bodyPr>
          <a:lstStyle/>
          <a:p>
            <a:r>
              <a:rPr lang="en-US" sz="2400" dirty="0"/>
              <a:t>In a multi-dimensional dataset, we need lot of data points to create its representative sample. Analytics on this might be very slow.</a:t>
            </a:r>
          </a:p>
        </p:txBody>
      </p:sp>
    </p:spTree>
    <p:extLst>
      <p:ext uri="{BB962C8B-B14F-4D97-AF65-F5344CB8AC3E}">
        <p14:creationId xmlns:p14="http://schemas.microsoft.com/office/powerpoint/2010/main" val="711771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FF00D1-B761-4D1D-A776-2477D26F3161}"/>
              </a:ext>
            </a:extLst>
          </p:cNvPr>
          <p:cNvPicPr>
            <a:picLocks noChangeAspect="1"/>
          </p:cNvPicPr>
          <p:nvPr/>
        </p:nvPicPr>
        <p:blipFill rotWithShape="1">
          <a:blip r:embed="rId3"/>
          <a:srcRect l="16917" t="22074" r="16167" b="13481"/>
          <a:stretch/>
        </p:blipFill>
        <p:spPr>
          <a:xfrm>
            <a:off x="508000" y="589280"/>
            <a:ext cx="10180320" cy="5514868"/>
          </a:xfrm>
          <a:prstGeom prst="rect">
            <a:avLst/>
          </a:prstGeom>
        </p:spPr>
      </p:pic>
    </p:spTree>
    <p:extLst>
      <p:ext uri="{BB962C8B-B14F-4D97-AF65-F5344CB8AC3E}">
        <p14:creationId xmlns:p14="http://schemas.microsoft.com/office/powerpoint/2010/main" val="6959172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CCCC3F-DFD7-48F0-98AE-C5EAC53FD1DF}"/>
              </a:ext>
            </a:extLst>
          </p:cNvPr>
          <p:cNvPicPr>
            <a:picLocks noChangeAspect="1"/>
          </p:cNvPicPr>
          <p:nvPr/>
        </p:nvPicPr>
        <p:blipFill rotWithShape="1">
          <a:blip r:embed="rId2"/>
          <a:srcRect l="17000" t="21777" r="11416" b="10963"/>
          <a:stretch/>
        </p:blipFill>
        <p:spPr>
          <a:xfrm>
            <a:off x="528320" y="457200"/>
            <a:ext cx="10649784" cy="5628640"/>
          </a:xfrm>
          <a:prstGeom prst="rect">
            <a:avLst/>
          </a:prstGeom>
        </p:spPr>
      </p:pic>
    </p:spTree>
    <p:extLst>
      <p:ext uri="{BB962C8B-B14F-4D97-AF65-F5344CB8AC3E}">
        <p14:creationId xmlns:p14="http://schemas.microsoft.com/office/powerpoint/2010/main" val="457517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CB257F-4109-46B7-AF33-6D9DD30882A6}"/>
              </a:ext>
            </a:extLst>
          </p:cNvPr>
          <p:cNvPicPr>
            <a:picLocks noChangeAspect="1"/>
          </p:cNvPicPr>
          <p:nvPr/>
        </p:nvPicPr>
        <p:blipFill rotWithShape="1">
          <a:blip r:embed="rId2"/>
          <a:srcRect l="18250" t="22074" r="13583" b="14075"/>
          <a:stretch/>
        </p:blipFill>
        <p:spPr>
          <a:xfrm>
            <a:off x="802640" y="741679"/>
            <a:ext cx="10220960" cy="5385371"/>
          </a:xfrm>
          <a:prstGeom prst="rect">
            <a:avLst/>
          </a:prstGeom>
        </p:spPr>
      </p:pic>
    </p:spTree>
    <p:extLst>
      <p:ext uri="{BB962C8B-B14F-4D97-AF65-F5344CB8AC3E}">
        <p14:creationId xmlns:p14="http://schemas.microsoft.com/office/powerpoint/2010/main" val="28729178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0A528F-21BB-4577-A371-FFAC2105BC49}"/>
              </a:ext>
            </a:extLst>
          </p:cNvPr>
          <p:cNvPicPr>
            <a:picLocks noChangeAspect="1"/>
          </p:cNvPicPr>
          <p:nvPr/>
        </p:nvPicPr>
        <p:blipFill rotWithShape="1">
          <a:blip r:embed="rId2"/>
          <a:srcRect l="17334" t="22666" r="11333" b="8888"/>
          <a:stretch/>
        </p:blipFill>
        <p:spPr>
          <a:xfrm>
            <a:off x="731520" y="577553"/>
            <a:ext cx="10566400" cy="5702893"/>
          </a:xfrm>
          <a:prstGeom prst="rect">
            <a:avLst/>
          </a:prstGeom>
        </p:spPr>
      </p:pic>
    </p:spTree>
    <p:extLst>
      <p:ext uri="{BB962C8B-B14F-4D97-AF65-F5344CB8AC3E}">
        <p14:creationId xmlns:p14="http://schemas.microsoft.com/office/powerpoint/2010/main" val="30016258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4B135C-71F9-44C4-9440-C8456D4D0FA2}"/>
              </a:ext>
            </a:extLst>
          </p:cNvPr>
          <p:cNvPicPr>
            <a:picLocks noChangeAspect="1"/>
          </p:cNvPicPr>
          <p:nvPr/>
        </p:nvPicPr>
        <p:blipFill rotWithShape="1">
          <a:blip r:embed="rId2"/>
          <a:srcRect l="17417" t="21777" r="15250" b="26519"/>
          <a:stretch/>
        </p:blipFill>
        <p:spPr>
          <a:xfrm>
            <a:off x="325120" y="701040"/>
            <a:ext cx="11455356" cy="4947920"/>
          </a:xfrm>
          <a:prstGeom prst="rect">
            <a:avLst/>
          </a:prstGeom>
        </p:spPr>
      </p:pic>
    </p:spTree>
    <p:extLst>
      <p:ext uri="{BB962C8B-B14F-4D97-AF65-F5344CB8AC3E}">
        <p14:creationId xmlns:p14="http://schemas.microsoft.com/office/powerpoint/2010/main" val="12485480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1C22E7-ABA1-4893-B641-8280A87B2DD5}"/>
              </a:ext>
            </a:extLst>
          </p:cNvPr>
          <p:cNvPicPr>
            <a:picLocks noChangeAspect="1"/>
          </p:cNvPicPr>
          <p:nvPr/>
        </p:nvPicPr>
        <p:blipFill rotWithShape="1">
          <a:blip r:embed="rId2"/>
          <a:srcRect l="20500" t="22519" r="17000" b="12741"/>
          <a:stretch/>
        </p:blipFill>
        <p:spPr>
          <a:xfrm>
            <a:off x="904240" y="548639"/>
            <a:ext cx="10160000" cy="5919893"/>
          </a:xfrm>
          <a:prstGeom prst="rect">
            <a:avLst/>
          </a:prstGeom>
        </p:spPr>
      </p:pic>
    </p:spTree>
    <p:extLst>
      <p:ext uri="{BB962C8B-B14F-4D97-AF65-F5344CB8AC3E}">
        <p14:creationId xmlns:p14="http://schemas.microsoft.com/office/powerpoint/2010/main" val="8348870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D89C6-1548-4016-9D32-B277F4DAFACA}"/>
              </a:ext>
            </a:extLst>
          </p:cNvPr>
          <p:cNvSpPr/>
          <p:nvPr/>
        </p:nvSpPr>
        <p:spPr>
          <a:xfrm>
            <a:off x="934720" y="1562576"/>
            <a:ext cx="10637520" cy="1938992"/>
          </a:xfrm>
          <a:prstGeom prst="rect">
            <a:avLst/>
          </a:prstGeom>
        </p:spPr>
        <p:txBody>
          <a:bodyPr wrap="square">
            <a:spAutoFit/>
          </a:bodyPr>
          <a:lstStyle/>
          <a:p>
            <a:r>
              <a:rPr lang="en-US" sz="2400" dirty="0">
                <a:solidFill>
                  <a:srgbClr val="000000"/>
                </a:solidFill>
                <a:latin typeface="Merriweather"/>
              </a:rPr>
              <a:t>Thread in Python</a:t>
            </a:r>
          </a:p>
          <a:p>
            <a:r>
              <a:rPr lang="en-US" sz="2400" dirty="0">
                <a:solidFill>
                  <a:srgbClr val="000000"/>
                </a:solidFill>
                <a:latin typeface="Merriweather"/>
              </a:rPr>
              <a:t>A thread is a lightweight process or task. A thread is one way to add concurrency to your programs. If your Python application is using multiple threads and you look at the processes running on your OS, you would only see a single entry for your script even though it is running multiple threads.</a:t>
            </a:r>
            <a:endParaRPr lang="en-US" sz="2400" dirty="0"/>
          </a:p>
        </p:txBody>
      </p:sp>
      <p:sp>
        <p:nvSpPr>
          <p:cNvPr id="3" name="Rectangle 2">
            <a:extLst>
              <a:ext uri="{FF2B5EF4-FFF2-40B4-BE49-F238E27FC236}">
                <a16:creationId xmlns:a16="http://schemas.microsoft.com/office/drawing/2014/main" id="{9FD2A53F-BC82-4F39-8810-A09BE204E960}"/>
              </a:ext>
            </a:extLst>
          </p:cNvPr>
          <p:cNvSpPr/>
          <p:nvPr/>
        </p:nvSpPr>
        <p:spPr>
          <a:xfrm>
            <a:off x="934720" y="4146957"/>
            <a:ext cx="10759440" cy="1938992"/>
          </a:xfrm>
          <a:prstGeom prst="rect">
            <a:avLst/>
          </a:prstGeom>
        </p:spPr>
        <p:txBody>
          <a:bodyPr wrap="square">
            <a:spAutoFit/>
          </a:bodyPr>
          <a:lstStyle/>
          <a:p>
            <a:r>
              <a:rPr lang="en-US" sz="2400" dirty="0" err="1">
                <a:solidFill>
                  <a:srgbClr val="000000"/>
                </a:solidFill>
                <a:latin typeface="Merriweather"/>
              </a:rPr>
              <a:t>MultiThreading</a:t>
            </a:r>
            <a:endParaRPr lang="en-US" sz="2400" dirty="0">
              <a:solidFill>
                <a:srgbClr val="000000"/>
              </a:solidFill>
              <a:latin typeface="Merriweather"/>
            </a:endParaRPr>
          </a:p>
          <a:p>
            <a:r>
              <a:rPr lang="en-US" sz="2400" dirty="0">
                <a:solidFill>
                  <a:srgbClr val="000000"/>
                </a:solidFill>
                <a:latin typeface="Merriweather"/>
              </a:rPr>
              <a:t>Multithreading (simply "threading") is when a program creates multiple threads with execution cycling among them, so one longer-running task doesn’t block all the others. This works well for tasks that can be broken down into smaller subtasks, which can then each be given to a thread to be completed.</a:t>
            </a:r>
          </a:p>
        </p:txBody>
      </p:sp>
    </p:spTree>
    <p:extLst>
      <p:ext uri="{BB962C8B-B14F-4D97-AF65-F5344CB8AC3E}">
        <p14:creationId xmlns:p14="http://schemas.microsoft.com/office/powerpoint/2010/main" val="5777769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22C2FA-7632-4E3D-9E17-3F92A68F6876}"/>
              </a:ext>
            </a:extLst>
          </p:cNvPr>
          <p:cNvSpPr/>
          <p:nvPr/>
        </p:nvSpPr>
        <p:spPr>
          <a:xfrm>
            <a:off x="772160" y="1420336"/>
            <a:ext cx="10718800" cy="1938992"/>
          </a:xfrm>
          <a:prstGeom prst="rect">
            <a:avLst/>
          </a:prstGeom>
        </p:spPr>
        <p:txBody>
          <a:bodyPr wrap="square">
            <a:spAutoFit/>
          </a:bodyPr>
          <a:lstStyle/>
          <a:p>
            <a:r>
              <a:rPr lang="en-US" sz="2400" dirty="0">
                <a:solidFill>
                  <a:srgbClr val="000000"/>
                </a:solidFill>
                <a:latin typeface="Merriweather"/>
              </a:rPr>
              <a:t>Difference:</a:t>
            </a:r>
          </a:p>
          <a:p>
            <a:r>
              <a:rPr lang="en-US" sz="2400" dirty="0">
                <a:solidFill>
                  <a:srgbClr val="000000"/>
                </a:solidFill>
                <a:latin typeface="Merriweather"/>
              </a:rPr>
              <a:t>With threading, concurrency is achieved using multiple threads, but due to the GIL only one thread can be running at a time. In multiprocessing, the original process is forked process into multiple child processes bypassing the GIL. Each child process will have a copy of the entire program's memory.</a:t>
            </a:r>
            <a:endParaRPr lang="en-US" sz="2400" dirty="0"/>
          </a:p>
        </p:txBody>
      </p:sp>
      <p:sp>
        <p:nvSpPr>
          <p:cNvPr id="3" name="Rectangle 2">
            <a:extLst>
              <a:ext uri="{FF2B5EF4-FFF2-40B4-BE49-F238E27FC236}">
                <a16:creationId xmlns:a16="http://schemas.microsoft.com/office/drawing/2014/main" id="{AFDE70FD-717B-4319-9C3C-C0C20E6252E7}"/>
              </a:ext>
            </a:extLst>
          </p:cNvPr>
          <p:cNvSpPr/>
          <p:nvPr/>
        </p:nvSpPr>
        <p:spPr>
          <a:xfrm>
            <a:off x="772160" y="4194016"/>
            <a:ext cx="10800080" cy="1569660"/>
          </a:xfrm>
          <a:prstGeom prst="rect">
            <a:avLst/>
          </a:prstGeom>
        </p:spPr>
        <p:txBody>
          <a:bodyPr wrap="square">
            <a:spAutoFit/>
          </a:bodyPr>
          <a:lstStyle/>
          <a:p>
            <a:r>
              <a:rPr lang="en-US" sz="2400" dirty="0">
                <a:solidFill>
                  <a:srgbClr val="000000"/>
                </a:solidFill>
                <a:latin typeface="Merriweather"/>
              </a:rPr>
              <a:t>Relation:</a:t>
            </a:r>
          </a:p>
          <a:p>
            <a:r>
              <a:rPr lang="en-US" sz="2400" dirty="0">
                <a:solidFill>
                  <a:srgbClr val="000000"/>
                </a:solidFill>
                <a:latin typeface="Merriweather"/>
              </a:rPr>
              <a:t>Both multithreading and multiprocessing allow Python code to run concurrently. Only multiprocessing will allow your code to be truly parallel. However, if your code is IO-heavy (like HTTP requests), then multithreading will still probably speed up your code.</a:t>
            </a:r>
            <a:endParaRPr lang="en-US" sz="2400" dirty="0"/>
          </a:p>
        </p:txBody>
      </p:sp>
    </p:spTree>
    <p:extLst>
      <p:ext uri="{BB962C8B-B14F-4D97-AF65-F5344CB8AC3E}">
        <p14:creationId xmlns:p14="http://schemas.microsoft.com/office/powerpoint/2010/main" val="122885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23D81E-A390-439E-8034-A22F1098D523}"/>
              </a:ext>
            </a:extLst>
          </p:cNvPr>
          <p:cNvPicPr>
            <a:picLocks noChangeAspect="1"/>
          </p:cNvPicPr>
          <p:nvPr/>
        </p:nvPicPr>
        <p:blipFill rotWithShape="1">
          <a:blip r:embed="rId3"/>
          <a:srcRect l="752" t="18815" r="3084" b="7259"/>
          <a:stretch/>
        </p:blipFill>
        <p:spPr>
          <a:xfrm>
            <a:off x="0" y="111760"/>
            <a:ext cx="12192000" cy="6746240"/>
          </a:xfrm>
          <a:prstGeom prst="rect">
            <a:avLst/>
          </a:prstGeom>
        </p:spPr>
      </p:pic>
    </p:spTree>
    <p:extLst>
      <p:ext uri="{BB962C8B-B14F-4D97-AF65-F5344CB8AC3E}">
        <p14:creationId xmlns:p14="http://schemas.microsoft.com/office/powerpoint/2010/main" val="26128773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5AF8C3-3DC8-458A-9060-EF1D30E4DA51}"/>
              </a:ext>
            </a:extLst>
          </p:cNvPr>
          <p:cNvSpPr/>
          <p:nvPr/>
        </p:nvSpPr>
        <p:spPr>
          <a:xfrm>
            <a:off x="589280" y="1465223"/>
            <a:ext cx="10850880" cy="4524315"/>
          </a:xfrm>
          <a:prstGeom prst="rect">
            <a:avLst/>
          </a:prstGeom>
        </p:spPr>
        <p:txBody>
          <a:bodyPr wrap="square">
            <a:spAutoFit/>
          </a:bodyPr>
          <a:lstStyle/>
          <a:p>
            <a:pPr algn="just"/>
            <a:r>
              <a:rPr lang="en-US" dirty="0">
                <a:solidFill>
                  <a:srgbClr val="000000"/>
                </a:solidFill>
                <a:latin typeface="Arial" panose="020B0604020202020204" pitchFamily="34" charset="0"/>
              </a:rPr>
              <a:t>Running several threads is similar to running several different programs concurrently, but with the following benefits −</a:t>
            </a:r>
          </a:p>
          <a:p>
            <a:pPr algn="just"/>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Multiple threads within a process share the same data space with the main thread and can therefore share information or communicate with each other more easily than if they were separate processes.</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Threads sometimes called light-weight processes and they do not require much memory overhead; they are cheaper than processes.</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A thread has a beginning, an execution sequence, and a conclusion. It has an instruction pointer that keeps track of where within its context it is currently running.</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It can be pre-empted (interrupted)</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It can temporarily be put on hold (also known as sleeping) while other threads are running - this is called yielding.</a:t>
            </a:r>
            <a:endParaRPr lang="en-US" b="0" i="0" dirty="0">
              <a:solidFill>
                <a:srgbClr val="000000"/>
              </a:solidFill>
              <a:effectLst/>
              <a:latin typeface="Arial" panose="020B0604020202020204" pitchFamily="34" charset="0"/>
            </a:endParaRPr>
          </a:p>
        </p:txBody>
      </p:sp>
      <p:sp>
        <p:nvSpPr>
          <p:cNvPr id="4" name="Rectangle 3">
            <a:extLst>
              <a:ext uri="{FF2B5EF4-FFF2-40B4-BE49-F238E27FC236}">
                <a16:creationId xmlns:a16="http://schemas.microsoft.com/office/drawing/2014/main" id="{61AB016F-0F94-46C4-8A4F-642B38350011}"/>
              </a:ext>
            </a:extLst>
          </p:cNvPr>
          <p:cNvSpPr/>
          <p:nvPr/>
        </p:nvSpPr>
        <p:spPr>
          <a:xfrm>
            <a:off x="1209506" y="868462"/>
            <a:ext cx="1360974" cy="369332"/>
          </a:xfrm>
          <a:prstGeom prst="rect">
            <a:avLst/>
          </a:prstGeom>
        </p:spPr>
        <p:txBody>
          <a:bodyPr wrap="square">
            <a:spAutoFit/>
          </a:bodyPr>
          <a:lstStyle/>
          <a:p>
            <a:r>
              <a:rPr lang="en-US" b="1" dirty="0">
                <a:solidFill>
                  <a:srgbClr val="000000"/>
                </a:solidFill>
                <a:latin typeface="Arial" panose="020B0604020202020204" pitchFamily="34" charset="0"/>
              </a:rPr>
              <a:t>Threads</a:t>
            </a:r>
            <a:endParaRPr lang="en-US" b="1" dirty="0"/>
          </a:p>
        </p:txBody>
      </p:sp>
    </p:spTree>
    <p:extLst>
      <p:ext uri="{BB962C8B-B14F-4D97-AF65-F5344CB8AC3E}">
        <p14:creationId xmlns:p14="http://schemas.microsoft.com/office/powerpoint/2010/main" val="18149005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C7B84E-3386-4ABA-BDF2-ABA14BC4B166}"/>
              </a:ext>
            </a:extLst>
          </p:cNvPr>
          <p:cNvPicPr>
            <a:picLocks noChangeAspect="1"/>
          </p:cNvPicPr>
          <p:nvPr/>
        </p:nvPicPr>
        <p:blipFill rotWithShape="1">
          <a:blip r:embed="rId3"/>
          <a:srcRect l="13167" t="22222" r="32083" b="14370"/>
          <a:stretch/>
        </p:blipFill>
        <p:spPr>
          <a:xfrm>
            <a:off x="477520" y="904240"/>
            <a:ext cx="8412480" cy="5480276"/>
          </a:xfrm>
          <a:prstGeom prst="rect">
            <a:avLst/>
          </a:prstGeom>
        </p:spPr>
      </p:pic>
    </p:spTree>
    <p:extLst>
      <p:ext uri="{BB962C8B-B14F-4D97-AF65-F5344CB8AC3E}">
        <p14:creationId xmlns:p14="http://schemas.microsoft.com/office/powerpoint/2010/main" val="372962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D69F0A-41DA-43A0-ADBD-2E8E0916EE41}"/>
              </a:ext>
            </a:extLst>
          </p:cNvPr>
          <p:cNvPicPr>
            <a:picLocks noChangeAspect="1"/>
          </p:cNvPicPr>
          <p:nvPr/>
        </p:nvPicPr>
        <p:blipFill rotWithShape="1">
          <a:blip r:embed="rId3"/>
          <a:srcRect l="13167" t="19851" r="30916" b="8740"/>
          <a:stretch/>
        </p:blipFill>
        <p:spPr>
          <a:xfrm>
            <a:off x="1463040" y="365759"/>
            <a:ext cx="8432800" cy="6057540"/>
          </a:xfrm>
          <a:prstGeom prst="rect">
            <a:avLst/>
          </a:prstGeom>
        </p:spPr>
      </p:pic>
    </p:spTree>
    <p:extLst>
      <p:ext uri="{BB962C8B-B14F-4D97-AF65-F5344CB8AC3E}">
        <p14:creationId xmlns:p14="http://schemas.microsoft.com/office/powerpoint/2010/main" val="24478435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7485-06A9-48ED-B0B4-BD076E561976}"/>
              </a:ext>
            </a:extLst>
          </p:cNvPr>
          <p:cNvSpPr/>
          <p:nvPr/>
        </p:nvSpPr>
        <p:spPr>
          <a:xfrm>
            <a:off x="640080" y="1443841"/>
            <a:ext cx="10830560" cy="3139321"/>
          </a:xfrm>
          <a:prstGeom prst="rect">
            <a:avLst/>
          </a:prstGeom>
        </p:spPr>
        <p:txBody>
          <a:bodyPr wrap="square">
            <a:spAutoFit/>
          </a:bodyPr>
          <a:lstStyle/>
          <a:p>
            <a:pPr fontAlgn="base"/>
            <a:r>
              <a:rPr lang="en-US" dirty="0">
                <a:solidFill>
                  <a:srgbClr val="0F256E"/>
                </a:solidFill>
                <a:latin typeface="Proxima Nova"/>
              </a:rPr>
              <a:t>Concurrency and Parallelism in Python Example 3: Distributing to Multiple Workers</a:t>
            </a:r>
          </a:p>
          <a:p>
            <a:pPr fontAlgn="base"/>
            <a:endParaRPr lang="en-US" dirty="0">
              <a:solidFill>
                <a:srgbClr val="0F256E"/>
              </a:solidFill>
              <a:latin typeface="Proxima Nova"/>
            </a:endParaRPr>
          </a:p>
          <a:p>
            <a:pPr fontAlgn="base"/>
            <a:r>
              <a:rPr lang="en-US" dirty="0">
                <a:solidFill>
                  <a:srgbClr val="262D3D"/>
                </a:solidFill>
                <a:latin typeface="Merriweather"/>
              </a:rPr>
              <a:t>While the threading and multiprocessing modules are great for scripts that are running on your personal computer, what should you do </a:t>
            </a:r>
          </a:p>
          <a:p>
            <a:pPr fontAlgn="base"/>
            <a:r>
              <a:rPr lang="en-US" dirty="0">
                <a:solidFill>
                  <a:srgbClr val="262D3D"/>
                </a:solidFill>
                <a:latin typeface="Merriweather"/>
              </a:rPr>
              <a:t>if you want the work to be done on a different machine?</a:t>
            </a:r>
          </a:p>
          <a:p>
            <a:pPr fontAlgn="base"/>
            <a:r>
              <a:rPr lang="en-US" dirty="0">
                <a:solidFill>
                  <a:srgbClr val="262D3D"/>
                </a:solidFill>
                <a:latin typeface="Merriweather"/>
              </a:rPr>
              <a:t>you need to scale up to more than the CPU on one machine can handle? </a:t>
            </a:r>
          </a:p>
          <a:p>
            <a:pPr fontAlgn="base"/>
            <a:endParaRPr lang="en-US" dirty="0">
              <a:solidFill>
                <a:srgbClr val="262D3D"/>
              </a:solidFill>
              <a:latin typeface="Merriweather"/>
            </a:endParaRPr>
          </a:p>
          <a:p>
            <a:pPr fontAlgn="base"/>
            <a:r>
              <a:rPr lang="en-US" dirty="0">
                <a:solidFill>
                  <a:srgbClr val="262D3D"/>
                </a:solidFill>
                <a:latin typeface="Merriweather"/>
              </a:rPr>
              <a:t>A great use case for this is long-running back-end tasks for web applications. If you have some long-running tasks, you don’t want to spin up a bunch of sub-processes or threads on the same machine that need to be running the rest of your application code. </a:t>
            </a:r>
            <a:r>
              <a:rPr lang="en-US" i="1" dirty="0">
                <a:solidFill>
                  <a:srgbClr val="262D3D"/>
                </a:solidFill>
                <a:latin typeface="Merriweather"/>
              </a:rPr>
              <a:t>This will degrade the performance of your application for all of your users. </a:t>
            </a:r>
          </a:p>
          <a:p>
            <a:pPr fontAlgn="base"/>
            <a:r>
              <a:rPr lang="en-US" dirty="0">
                <a:solidFill>
                  <a:srgbClr val="262D3D"/>
                </a:solidFill>
                <a:latin typeface="Merriweather"/>
              </a:rPr>
              <a:t>What would be great is to be able to run these jobs on another machine, or many other machines.</a:t>
            </a:r>
            <a:endParaRPr lang="en-US" b="0" i="0" dirty="0">
              <a:solidFill>
                <a:srgbClr val="262D3D"/>
              </a:solidFill>
              <a:effectLst/>
              <a:latin typeface="Merriweather"/>
            </a:endParaRPr>
          </a:p>
        </p:txBody>
      </p:sp>
    </p:spTree>
    <p:extLst>
      <p:ext uri="{BB962C8B-B14F-4D97-AF65-F5344CB8AC3E}">
        <p14:creationId xmlns:p14="http://schemas.microsoft.com/office/powerpoint/2010/main" val="23681126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DBACE-3021-4925-9B96-0AD280013B01}"/>
              </a:ext>
            </a:extLst>
          </p:cNvPr>
          <p:cNvPicPr>
            <a:picLocks noChangeAspect="1"/>
          </p:cNvPicPr>
          <p:nvPr/>
        </p:nvPicPr>
        <p:blipFill rotWithShape="1">
          <a:blip r:embed="rId2"/>
          <a:srcRect l="19340" t="38261" r="38543" b="10222"/>
          <a:stretch/>
        </p:blipFill>
        <p:spPr>
          <a:xfrm>
            <a:off x="3972560" y="926431"/>
            <a:ext cx="7274560" cy="5005137"/>
          </a:xfrm>
          <a:prstGeom prst="rect">
            <a:avLst/>
          </a:prstGeom>
        </p:spPr>
      </p:pic>
      <p:sp>
        <p:nvSpPr>
          <p:cNvPr id="3" name="Rectangle 2">
            <a:extLst>
              <a:ext uri="{FF2B5EF4-FFF2-40B4-BE49-F238E27FC236}">
                <a16:creationId xmlns:a16="http://schemas.microsoft.com/office/drawing/2014/main" id="{0E11F210-4BC5-4D1C-BD04-3BC17AB3389F}"/>
              </a:ext>
            </a:extLst>
          </p:cNvPr>
          <p:cNvSpPr/>
          <p:nvPr/>
        </p:nvSpPr>
        <p:spPr>
          <a:xfrm>
            <a:off x="416560" y="1759357"/>
            <a:ext cx="2936240" cy="3693319"/>
          </a:xfrm>
          <a:prstGeom prst="rect">
            <a:avLst/>
          </a:prstGeom>
        </p:spPr>
        <p:txBody>
          <a:bodyPr wrap="square">
            <a:spAutoFit/>
          </a:bodyPr>
          <a:lstStyle/>
          <a:p>
            <a:r>
              <a:rPr lang="en-US" dirty="0"/>
              <a:t>A great Python library for this task is </a:t>
            </a:r>
            <a:r>
              <a:rPr lang="en-US" b="1" dirty="0"/>
              <a:t>RQ</a:t>
            </a:r>
            <a:r>
              <a:rPr lang="en-US" dirty="0"/>
              <a:t>, a very simple yet powerful library. You first enqueue a function and its arguments using the library. This pickles the function call representation, which is then appended to a Redis list. Enqueueing the job is the first step, but will not do anything yet. We also need at least one worker to listen on that job queue.</a:t>
            </a:r>
          </a:p>
        </p:txBody>
      </p:sp>
    </p:spTree>
    <p:extLst>
      <p:ext uri="{BB962C8B-B14F-4D97-AF65-F5344CB8AC3E}">
        <p14:creationId xmlns:p14="http://schemas.microsoft.com/office/powerpoint/2010/main" val="7225807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7A5AA2-34D0-4843-A37E-FB75C48B51A9}"/>
              </a:ext>
            </a:extLst>
          </p:cNvPr>
          <p:cNvSpPr/>
          <p:nvPr/>
        </p:nvSpPr>
        <p:spPr>
          <a:xfrm>
            <a:off x="1076960" y="1720840"/>
            <a:ext cx="10251440" cy="3416320"/>
          </a:xfrm>
          <a:prstGeom prst="rect">
            <a:avLst/>
          </a:prstGeom>
        </p:spPr>
        <p:txBody>
          <a:bodyPr wrap="square">
            <a:spAutoFit/>
          </a:bodyPr>
          <a:lstStyle/>
          <a:p>
            <a:pPr fontAlgn="base"/>
            <a:r>
              <a:rPr lang="en-US" sz="2400" dirty="0">
                <a:solidFill>
                  <a:srgbClr val="0F256E"/>
                </a:solidFill>
                <a:latin typeface="Proxima Nova"/>
              </a:rPr>
              <a:t>Python Multithreading vs. Multiprocessing</a:t>
            </a:r>
          </a:p>
          <a:p>
            <a:pPr fontAlgn="base"/>
            <a:endParaRPr lang="en-US" sz="2400" dirty="0">
              <a:solidFill>
                <a:srgbClr val="0F256E"/>
              </a:solidFill>
              <a:latin typeface="Proxima Nova"/>
            </a:endParaRPr>
          </a:p>
          <a:p>
            <a:pPr marL="285750" indent="-285750" fontAlgn="base">
              <a:buFont typeface="Arial" panose="020B0604020202020204" pitchFamily="34" charset="0"/>
              <a:buChar char="•"/>
            </a:pPr>
            <a:r>
              <a:rPr lang="en-US" sz="2400" dirty="0">
                <a:solidFill>
                  <a:srgbClr val="262D3D"/>
                </a:solidFill>
                <a:latin typeface="Merriweather"/>
              </a:rPr>
              <a:t>If your code is IO bound, both multiprocessing and multithreading in Python will work for you. Multiprocessing is a easier to just drop in than threading but has a higher memory overhead. </a:t>
            </a:r>
          </a:p>
          <a:p>
            <a:pPr marL="285750" indent="-285750" fontAlgn="base">
              <a:buFont typeface="Arial" panose="020B0604020202020204" pitchFamily="34" charset="0"/>
              <a:buChar char="•"/>
            </a:pPr>
            <a:r>
              <a:rPr lang="en-US" sz="2400" dirty="0">
                <a:solidFill>
                  <a:srgbClr val="262D3D"/>
                </a:solidFill>
                <a:latin typeface="Merriweather"/>
              </a:rPr>
              <a:t>If your code is CPU bound, multiprocessing is most likely going to be the better choice—especially if the target machine has multiple cores or CPUs. </a:t>
            </a:r>
          </a:p>
          <a:p>
            <a:pPr marL="285750" indent="-285750" fontAlgn="base">
              <a:buFont typeface="Arial" panose="020B0604020202020204" pitchFamily="34" charset="0"/>
              <a:buChar char="•"/>
            </a:pPr>
            <a:r>
              <a:rPr lang="en-US" sz="2400" dirty="0">
                <a:solidFill>
                  <a:srgbClr val="262D3D"/>
                </a:solidFill>
                <a:latin typeface="Merriweather"/>
              </a:rPr>
              <a:t>For web applications, and when you need to scale the work across multiple machines, RQ is going to be better for you.</a:t>
            </a:r>
            <a:endParaRPr lang="en-US" sz="2400" b="0" i="0" dirty="0">
              <a:solidFill>
                <a:srgbClr val="262D3D"/>
              </a:solidFill>
              <a:effectLst/>
              <a:latin typeface="Merriweather"/>
            </a:endParaRPr>
          </a:p>
        </p:txBody>
      </p:sp>
    </p:spTree>
    <p:extLst>
      <p:ext uri="{BB962C8B-B14F-4D97-AF65-F5344CB8AC3E}">
        <p14:creationId xmlns:p14="http://schemas.microsoft.com/office/powerpoint/2010/main" val="584903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217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30C3A-0869-4E4C-81C3-06A979189F60}"/>
              </a:ext>
            </a:extLst>
          </p:cNvPr>
          <p:cNvPicPr>
            <a:picLocks noChangeAspect="1"/>
          </p:cNvPicPr>
          <p:nvPr/>
        </p:nvPicPr>
        <p:blipFill rotWithShape="1">
          <a:blip r:embed="rId2"/>
          <a:srcRect t="2667" r="1084" b="6222"/>
          <a:stretch/>
        </p:blipFill>
        <p:spPr>
          <a:xfrm>
            <a:off x="0" y="182880"/>
            <a:ext cx="12059920" cy="6248400"/>
          </a:xfrm>
          <a:prstGeom prst="rect">
            <a:avLst/>
          </a:prstGeom>
        </p:spPr>
      </p:pic>
    </p:spTree>
    <p:extLst>
      <p:ext uri="{BB962C8B-B14F-4D97-AF65-F5344CB8AC3E}">
        <p14:creationId xmlns:p14="http://schemas.microsoft.com/office/powerpoint/2010/main" val="245762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431F60-F848-4C03-8928-71385A9A846E}"/>
              </a:ext>
            </a:extLst>
          </p:cNvPr>
          <p:cNvPicPr>
            <a:picLocks noChangeAspect="1"/>
          </p:cNvPicPr>
          <p:nvPr/>
        </p:nvPicPr>
        <p:blipFill rotWithShape="1">
          <a:blip r:embed="rId3"/>
          <a:srcRect b="4593"/>
          <a:stretch/>
        </p:blipFill>
        <p:spPr>
          <a:xfrm>
            <a:off x="6794579" y="396240"/>
            <a:ext cx="5168348" cy="2773680"/>
          </a:xfrm>
          <a:prstGeom prst="rect">
            <a:avLst/>
          </a:prstGeom>
        </p:spPr>
      </p:pic>
      <p:pic>
        <p:nvPicPr>
          <p:cNvPr id="5" name="Picture 4">
            <a:extLst>
              <a:ext uri="{FF2B5EF4-FFF2-40B4-BE49-F238E27FC236}">
                <a16:creationId xmlns:a16="http://schemas.microsoft.com/office/drawing/2014/main" id="{E1FF4369-1590-4D6F-91DF-11525F2ACFA4}"/>
              </a:ext>
            </a:extLst>
          </p:cNvPr>
          <p:cNvPicPr>
            <a:picLocks noChangeAspect="1"/>
          </p:cNvPicPr>
          <p:nvPr/>
        </p:nvPicPr>
        <p:blipFill rotWithShape="1">
          <a:blip r:embed="rId4"/>
          <a:srcRect t="3112" r="37917" b="78369"/>
          <a:stretch/>
        </p:blipFill>
        <p:spPr>
          <a:xfrm>
            <a:off x="5565377" y="5262880"/>
            <a:ext cx="6539789" cy="1097280"/>
          </a:xfrm>
          <a:prstGeom prst="rect">
            <a:avLst/>
          </a:prstGeom>
        </p:spPr>
      </p:pic>
      <p:pic>
        <p:nvPicPr>
          <p:cNvPr id="6" name="Picture 5">
            <a:extLst>
              <a:ext uri="{FF2B5EF4-FFF2-40B4-BE49-F238E27FC236}">
                <a16:creationId xmlns:a16="http://schemas.microsoft.com/office/drawing/2014/main" id="{02F9DA20-02D2-4176-8A05-4AABB22412B5}"/>
              </a:ext>
            </a:extLst>
          </p:cNvPr>
          <p:cNvPicPr>
            <a:picLocks noChangeAspect="1"/>
          </p:cNvPicPr>
          <p:nvPr/>
        </p:nvPicPr>
        <p:blipFill rotWithShape="1">
          <a:blip r:embed="rId5"/>
          <a:srcRect l="3083" t="27703" r="46583" b="21630"/>
          <a:stretch/>
        </p:blipFill>
        <p:spPr>
          <a:xfrm>
            <a:off x="229073" y="233680"/>
            <a:ext cx="6136640" cy="3474720"/>
          </a:xfrm>
          <a:prstGeom prst="rect">
            <a:avLst/>
          </a:prstGeom>
        </p:spPr>
      </p:pic>
      <p:pic>
        <p:nvPicPr>
          <p:cNvPr id="7" name="Picture 6">
            <a:extLst>
              <a:ext uri="{FF2B5EF4-FFF2-40B4-BE49-F238E27FC236}">
                <a16:creationId xmlns:a16="http://schemas.microsoft.com/office/drawing/2014/main" id="{8BF01CC5-A9A1-41AC-8625-A33B05DB7F57}"/>
              </a:ext>
            </a:extLst>
          </p:cNvPr>
          <p:cNvPicPr>
            <a:picLocks noChangeAspect="1"/>
          </p:cNvPicPr>
          <p:nvPr/>
        </p:nvPicPr>
        <p:blipFill rotWithShape="1">
          <a:blip r:embed="rId6"/>
          <a:srcRect t="3408" r="50833" b="77778"/>
          <a:stretch/>
        </p:blipFill>
        <p:spPr>
          <a:xfrm>
            <a:off x="229072" y="3708400"/>
            <a:ext cx="6136639" cy="1290320"/>
          </a:xfrm>
          <a:prstGeom prst="rect">
            <a:avLst/>
          </a:prstGeom>
        </p:spPr>
      </p:pic>
      <p:sp>
        <p:nvSpPr>
          <p:cNvPr id="8" name="TextBox 7">
            <a:extLst>
              <a:ext uri="{FF2B5EF4-FFF2-40B4-BE49-F238E27FC236}">
                <a16:creationId xmlns:a16="http://schemas.microsoft.com/office/drawing/2014/main" id="{1C7E51ED-60C0-4532-80F6-DAF3F316738E}"/>
              </a:ext>
            </a:extLst>
          </p:cNvPr>
          <p:cNvSpPr txBox="1"/>
          <p:nvPr/>
        </p:nvSpPr>
        <p:spPr>
          <a:xfrm>
            <a:off x="8331200" y="3870960"/>
            <a:ext cx="873760" cy="461665"/>
          </a:xfrm>
          <a:prstGeom prst="rect">
            <a:avLst/>
          </a:prstGeom>
          <a:noFill/>
        </p:spPr>
        <p:txBody>
          <a:bodyPr wrap="square" rtlCol="0">
            <a:spAutoFit/>
          </a:bodyPr>
          <a:lstStyle/>
          <a:p>
            <a:r>
              <a:rPr lang="en-US" sz="2400" dirty="0"/>
              <a:t>OR</a:t>
            </a:r>
          </a:p>
        </p:txBody>
      </p:sp>
      <p:sp>
        <p:nvSpPr>
          <p:cNvPr id="9" name="TextBox 8">
            <a:extLst>
              <a:ext uri="{FF2B5EF4-FFF2-40B4-BE49-F238E27FC236}">
                <a16:creationId xmlns:a16="http://schemas.microsoft.com/office/drawing/2014/main" id="{FCE2F8D7-74AD-4746-B031-021E6BF6413E}"/>
              </a:ext>
            </a:extLst>
          </p:cNvPr>
          <p:cNvSpPr txBox="1"/>
          <p:nvPr/>
        </p:nvSpPr>
        <p:spPr>
          <a:xfrm>
            <a:off x="2783840" y="5811520"/>
            <a:ext cx="873760" cy="461665"/>
          </a:xfrm>
          <a:prstGeom prst="rect">
            <a:avLst/>
          </a:prstGeom>
          <a:noFill/>
        </p:spPr>
        <p:txBody>
          <a:bodyPr wrap="square" rtlCol="0">
            <a:spAutoFit/>
          </a:bodyPr>
          <a:lstStyle/>
          <a:p>
            <a:r>
              <a:rPr lang="en-US" sz="2400" dirty="0"/>
              <a:t>OR</a:t>
            </a:r>
          </a:p>
        </p:txBody>
      </p:sp>
    </p:spTree>
    <p:extLst>
      <p:ext uri="{BB962C8B-B14F-4D97-AF65-F5344CB8AC3E}">
        <p14:creationId xmlns:p14="http://schemas.microsoft.com/office/powerpoint/2010/main" val="3961963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4ECDC-D614-4471-886F-7B880DF78DB9}"/>
              </a:ext>
            </a:extLst>
          </p:cNvPr>
          <p:cNvPicPr>
            <a:picLocks noChangeAspect="1"/>
          </p:cNvPicPr>
          <p:nvPr/>
        </p:nvPicPr>
        <p:blipFill rotWithShape="1">
          <a:blip r:embed="rId3"/>
          <a:srcRect l="39563" t="28461" r="20252" b="51056"/>
          <a:stretch/>
        </p:blipFill>
        <p:spPr>
          <a:xfrm>
            <a:off x="1158240" y="799584"/>
            <a:ext cx="4511040" cy="1293375"/>
          </a:xfrm>
          <a:prstGeom prst="rect">
            <a:avLst/>
          </a:prstGeom>
        </p:spPr>
      </p:pic>
      <p:sp>
        <p:nvSpPr>
          <p:cNvPr id="3" name="Rectangle 2">
            <a:extLst>
              <a:ext uri="{FF2B5EF4-FFF2-40B4-BE49-F238E27FC236}">
                <a16:creationId xmlns:a16="http://schemas.microsoft.com/office/drawing/2014/main" id="{D73A2020-C2DC-4BDF-9F62-5410892B58B2}"/>
              </a:ext>
            </a:extLst>
          </p:cNvPr>
          <p:cNvSpPr/>
          <p:nvPr/>
        </p:nvSpPr>
        <p:spPr>
          <a:xfrm>
            <a:off x="660400" y="2244815"/>
            <a:ext cx="11206480" cy="3970318"/>
          </a:xfrm>
          <a:prstGeom prst="rect">
            <a:avLst/>
          </a:prstGeom>
        </p:spPr>
        <p:txBody>
          <a:bodyPr wrap="square">
            <a:spAutoFit/>
          </a:bodyPr>
          <a:lstStyle/>
          <a:p>
            <a:r>
              <a:rPr lang="en-US" dirty="0"/>
              <a:t>Package, dependency and environment management for any language---Python, R, Ruby, Lua, Scala, Java, JavaScript, C/ C++, FORTRAN</a:t>
            </a:r>
          </a:p>
          <a:p>
            <a:endParaRPr lang="en-US" dirty="0"/>
          </a:p>
          <a:p>
            <a:pPr marL="285750" indent="-285750">
              <a:buFont typeface="Arial" panose="020B0604020202020204" pitchFamily="34" charset="0"/>
              <a:buChar char="•"/>
            </a:pPr>
            <a:r>
              <a:rPr lang="en-US" dirty="0" err="1"/>
              <a:t>Conda</a:t>
            </a:r>
            <a:r>
              <a:rPr lang="en-US" dirty="0"/>
              <a:t> is an open source package management system and environment management system </a:t>
            </a:r>
          </a:p>
          <a:p>
            <a:pPr marL="285750" indent="-285750">
              <a:buFont typeface="Arial" panose="020B0604020202020204" pitchFamily="34" charset="0"/>
              <a:buChar char="•"/>
            </a:pPr>
            <a:r>
              <a:rPr lang="en-US" dirty="0"/>
              <a:t>Quickly installs, runs and updates packages and their dependencies.</a:t>
            </a:r>
          </a:p>
          <a:p>
            <a:pPr marL="285750" indent="-285750">
              <a:buFont typeface="Arial" panose="020B0604020202020204" pitchFamily="34" charset="0"/>
              <a:buChar char="•"/>
            </a:pPr>
            <a:r>
              <a:rPr lang="en-US" dirty="0"/>
              <a:t>Easily creates, saves, loads, and switches between environments .</a:t>
            </a:r>
          </a:p>
          <a:p>
            <a:pPr marL="285750" indent="-285750">
              <a:buFont typeface="Arial" panose="020B0604020202020204" pitchFamily="34" charset="0"/>
              <a:buChar char="•"/>
            </a:pPr>
            <a:r>
              <a:rPr lang="en-US" dirty="0"/>
              <a:t>Was created for Python programs but it can package and distribute software for any language.</a:t>
            </a:r>
          </a:p>
          <a:p>
            <a:pPr marL="285750" indent="-285750">
              <a:buFont typeface="Arial" panose="020B0604020202020204" pitchFamily="34" charset="0"/>
              <a:buChar char="•"/>
            </a:pPr>
            <a:r>
              <a:rPr lang="en-US" dirty="0"/>
              <a:t>As a package manager helps you find and install packages. </a:t>
            </a:r>
          </a:p>
          <a:p>
            <a:pPr marL="285750" indent="-285750">
              <a:buFont typeface="Arial" panose="020B0604020202020204" pitchFamily="34" charset="0"/>
              <a:buChar char="•"/>
            </a:pPr>
            <a:r>
              <a:rPr lang="en-US" dirty="0"/>
              <a:t>If you need a package that requires a different version of Python, without switching to a different environment manager  you can set up a totally separate environment to run different version of Python.</a:t>
            </a:r>
          </a:p>
          <a:p>
            <a:pPr marL="285750" indent="-285750">
              <a:buFont typeface="Arial" panose="020B0604020202020204" pitchFamily="34" charset="0"/>
              <a:buChar char="•"/>
            </a:pPr>
            <a:r>
              <a:rPr lang="en-US" dirty="0"/>
              <a:t>It can install and manage the thousand packages at </a:t>
            </a:r>
            <a:r>
              <a:rPr lang="en-US" b="1" dirty="0"/>
              <a:t>repo.continuum.io </a:t>
            </a:r>
            <a:r>
              <a:rPr lang="en-US" dirty="0"/>
              <a:t>that are built, reviewed and maintained by Anaconda.</a:t>
            </a:r>
          </a:p>
          <a:p>
            <a:pPr marL="285750" indent="-285750">
              <a:buFont typeface="Arial" panose="020B0604020202020204" pitchFamily="34" charset="0"/>
              <a:buChar char="•"/>
            </a:pPr>
            <a:r>
              <a:rPr lang="en-US" dirty="0"/>
              <a:t>Can be combined with continuous integration systems such as Travis CI and </a:t>
            </a:r>
            <a:r>
              <a:rPr lang="en-US" dirty="0" err="1"/>
              <a:t>AppVeyor</a:t>
            </a:r>
            <a:r>
              <a:rPr lang="en-US" dirty="0"/>
              <a:t> to provide frequent, automated testing of your code.</a:t>
            </a:r>
          </a:p>
        </p:txBody>
      </p:sp>
    </p:spTree>
    <p:extLst>
      <p:ext uri="{BB962C8B-B14F-4D97-AF65-F5344CB8AC3E}">
        <p14:creationId xmlns:p14="http://schemas.microsoft.com/office/powerpoint/2010/main" val="1682126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E5EFCE-5088-486E-8CB1-3C66E3D30954}"/>
              </a:ext>
            </a:extLst>
          </p:cNvPr>
          <p:cNvSpPr/>
          <p:nvPr/>
        </p:nvSpPr>
        <p:spPr>
          <a:xfrm>
            <a:off x="5253461" y="3244334"/>
            <a:ext cx="1685077" cy="369332"/>
          </a:xfrm>
          <a:prstGeom prst="rect">
            <a:avLst/>
          </a:prstGeom>
        </p:spPr>
        <p:txBody>
          <a:bodyPr wrap="none">
            <a:spAutoFit/>
          </a:bodyPr>
          <a:lstStyle/>
          <a:p>
            <a:pPr algn="just"/>
            <a:r>
              <a:rPr lang="en-US" dirty="0">
                <a:solidFill>
                  <a:srgbClr val="181717"/>
                </a:solidFill>
                <a:latin typeface="Roboto"/>
              </a:rPr>
              <a:t>Python Editors</a:t>
            </a:r>
            <a:endParaRPr lang="en-US" b="0" i="0" dirty="0">
              <a:solidFill>
                <a:srgbClr val="181717"/>
              </a:solidFill>
              <a:effectLst/>
              <a:latin typeface="Roboto"/>
            </a:endParaRPr>
          </a:p>
        </p:txBody>
      </p:sp>
    </p:spTree>
    <p:extLst>
      <p:ext uri="{BB962C8B-B14F-4D97-AF65-F5344CB8AC3E}">
        <p14:creationId xmlns:p14="http://schemas.microsoft.com/office/powerpoint/2010/main" val="403411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ound Same Side Corner Rectangle 16"/>
          <p:cNvSpPr/>
          <p:nvPr/>
        </p:nvSpPr>
        <p:spPr>
          <a:xfrm rot="10800000">
            <a:off x="4770572" y="3545891"/>
            <a:ext cx="2605570" cy="354973"/>
          </a:xfrm>
          <a:custGeom>
            <a:avLst/>
            <a:gdLst/>
            <a:ahLst/>
            <a:cxnLst>
              <a:cxn ang="0">
                <a:pos x="wd2" y="hd2"/>
              </a:cxn>
              <a:cxn ang="5400000">
                <a:pos x="wd2" y="hd2"/>
              </a:cxn>
              <a:cxn ang="10800000">
                <a:pos x="wd2" y="hd2"/>
              </a:cxn>
              <a:cxn ang="16200000">
                <a:pos x="wd2" y="hd2"/>
              </a:cxn>
            </a:cxnLst>
            <a:rect l="0" t="0" r="r" b="b"/>
            <a:pathLst>
              <a:path w="21600" h="21600" extrusionOk="0">
                <a:moveTo>
                  <a:pt x="1471" y="0"/>
                </a:moveTo>
                <a:lnTo>
                  <a:pt x="20129" y="0"/>
                </a:lnTo>
                <a:cubicBezTo>
                  <a:pt x="20941" y="0"/>
                  <a:pt x="21600" y="4835"/>
                  <a:pt x="21600" y="10800"/>
                </a:cubicBezTo>
                <a:lnTo>
                  <a:pt x="21600" y="21600"/>
                </a:lnTo>
                <a:lnTo>
                  <a:pt x="0" y="21600"/>
                </a:lnTo>
                <a:lnTo>
                  <a:pt x="0" y="10800"/>
                </a:lnTo>
                <a:cubicBezTo>
                  <a:pt x="0" y="4835"/>
                  <a:pt x="659" y="0"/>
                  <a:pt x="1471" y="0"/>
                </a:cubicBezTo>
                <a:close/>
              </a:path>
            </a:pathLst>
          </a:custGeom>
          <a:solidFill>
            <a:srgbClr val="000000">
              <a:alpha val="67843"/>
            </a:srgbClr>
          </a:solidFill>
          <a:ln w="12700">
            <a:miter lim="400000"/>
          </a:ln>
        </p:spPr>
        <p:txBody>
          <a:bodyPr lIns="34289" tIns="34289" rIns="34289" bIns="34289" anchor="ctr"/>
          <a:lstStyle/>
          <a:p>
            <a:pPr defTabSz="914367">
              <a:defRPr sz="1800">
                <a:latin typeface="Calibri"/>
                <a:ea typeface="Calibri"/>
                <a:cs typeface="Calibri"/>
                <a:sym typeface="Calibri"/>
              </a:defRPr>
            </a:pPr>
            <a:endParaRPr sz="1266" dirty="0"/>
          </a:p>
        </p:txBody>
      </p:sp>
      <p:grpSp>
        <p:nvGrpSpPr>
          <p:cNvPr id="133" name="Rounded Rectangle 21"/>
          <p:cNvGrpSpPr/>
          <p:nvPr/>
        </p:nvGrpSpPr>
        <p:grpSpPr>
          <a:xfrm>
            <a:off x="1695833" y="5515921"/>
            <a:ext cx="8848790" cy="382104"/>
            <a:chOff x="0" y="0"/>
            <a:chExt cx="12584945" cy="543436"/>
          </a:xfrm>
        </p:grpSpPr>
        <p:sp>
          <p:nvSpPr>
            <p:cNvPr id="131" name="Rounded Rectangle"/>
            <p:cNvSpPr/>
            <p:nvPr/>
          </p:nvSpPr>
          <p:spPr>
            <a:xfrm>
              <a:off x="0" y="0"/>
              <a:ext cx="12555371" cy="543436"/>
            </a:xfrm>
            <a:prstGeom prst="roundRect">
              <a:avLst>
                <a:gd name="adj" fmla="val 16667"/>
              </a:avLst>
            </a:prstGeom>
            <a:solidFill>
              <a:srgbClr val="34AED7"/>
            </a:solidFill>
            <a:ln w="12700" cap="flat">
              <a:noFill/>
              <a:miter lim="400000"/>
            </a:ln>
            <a:effectLst/>
          </p:spPr>
          <p:txBody>
            <a:bodyPr wrap="square" lIns="34289" tIns="34289" rIns="34289" bIns="34289" numCol="1" anchor="ctr">
              <a:noAutofit/>
            </a:bodyPr>
            <a:lstStyle/>
            <a:p>
              <a:pPr defTabSz="914367">
                <a:defRPr sz="1800">
                  <a:latin typeface="Calibri"/>
                  <a:ea typeface="Calibri"/>
                  <a:cs typeface="Calibri"/>
                  <a:sym typeface="Calibri"/>
                </a:defRPr>
              </a:pPr>
              <a:endParaRPr sz="1266" dirty="0"/>
            </a:p>
          </p:txBody>
        </p:sp>
        <p:sp>
          <p:nvSpPr>
            <p:cNvPr id="132" name="Hosted many webinars on  a self developed platform for  “BIG DATA technologies and working with  these technologies”"/>
            <p:cNvSpPr txBox="1"/>
            <p:nvPr/>
          </p:nvSpPr>
          <p:spPr>
            <a:xfrm>
              <a:off x="82630" y="104223"/>
              <a:ext cx="12502315" cy="3755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ctr">
              <a:spAutoFit/>
            </a:bodyPr>
            <a:lstStyle>
              <a:lvl1pPr marL="489863" indent="-489863" algn="l" defTabSz="1300480">
                <a:buSzPct val="100000"/>
                <a:buFont typeface="Arial"/>
                <a:buChar char="•"/>
                <a:defRPr sz="1800">
                  <a:latin typeface="Calibri"/>
                  <a:ea typeface="Calibri"/>
                  <a:cs typeface="Calibri"/>
                  <a:sym typeface="Calibri"/>
                </a:defRPr>
              </a:lvl1pPr>
            </a:lstStyle>
            <a:p>
              <a:pPr marL="0" indent="0">
                <a:buNone/>
              </a:pPr>
              <a:r>
                <a:rPr sz="1266" dirty="0"/>
                <a:t>Hosted many webinars on  a self developed platform for  “BIG DATA technologies and working with  these technologies”</a:t>
              </a:r>
            </a:p>
          </p:txBody>
        </p:sp>
      </p:grpSp>
      <p:grpSp>
        <p:nvGrpSpPr>
          <p:cNvPr id="136" name="Group 8"/>
          <p:cNvGrpSpPr/>
          <p:nvPr/>
        </p:nvGrpSpPr>
        <p:grpSpPr>
          <a:xfrm>
            <a:off x="1696823" y="1067458"/>
            <a:ext cx="9144002" cy="1158046"/>
            <a:chOff x="-1" y="-1"/>
            <a:chExt cx="12354560" cy="1224865"/>
          </a:xfrm>
        </p:grpSpPr>
        <p:sp>
          <p:nvSpPr>
            <p:cNvPr id="134" name="Round Same Side Corner Rectangle 26"/>
            <p:cNvSpPr/>
            <p:nvPr/>
          </p:nvSpPr>
          <p:spPr>
            <a:xfrm rot="5400000">
              <a:off x="5564846" y="-5564848"/>
              <a:ext cx="1224865" cy="1235456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60"/>
                    <a:pt x="21600" y="357"/>
                  </a:cubicBezTo>
                  <a:lnTo>
                    <a:pt x="21600" y="21600"/>
                  </a:lnTo>
                  <a:lnTo>
                    <a:pt x="0" y="21600"/>
                  </a:lnTo>
                  <a:lnTo>
                    <a:pt x="0" y="357"/>
                  </a:lnTo>
                  <a:cubicBezTo>
                    <a:pt x="0" y="160"/>
                    <a:pt x="1612" y="0"/>
                    <a:pt x="3600" y="0"/>
                  </a:cubicBezTo>
                  <a:close/>
                </a:path>
              </a:pathLst>
            </a:custGeom>
            <a:solidFill>
              <a:srgbClr val="7F7F7F"/>
            </a:solidFill>
            <a:ln w="12700" cap="flat">
              <a:noFill/>
              <a:miter lim="400000"/>
            </a:ln>
            <a:effectLst/>
          </p:spPr>
          <p:txBody>
            <a:bodyPr wrap="square" lIns="34289" tIns="34289" rIns="34289" bIns="34289" numCol="1" anchor="ctr">
              <a:noAutofit/>
            </a:bodyPr>
            <a:lstStyle/>
            <a:p>
              <a:pPr defTabSz="914367">
                <a:defRPr sz="2400">
                  <a:latin typeface="Calibri"/>
                  <a:ea typeface="Calibri"/>
                  <a:cs typeface="Calibri"/>
                  <a:sym typeface="Calibri"/>
                </a:defRPr>
              </a:pPr>
              <a:endParaRPr sz="1687" dirty="0"/>
            </a:p>
          </p:txBody>
        </p:sp>
        <p:sp>
          <p:nvSpPr>
            <p:cNvPr id="135" name="Rectangle 6"/>
            <p:cNvSpPr txBox="1"/>
            <p:nvPr/>
          </p:nvSpPr>
          <p:spPr>
            <a:xfrm>
              <a:off x="160334" y="141489"/>
              <a:ext cx="11972702" cy="8973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t">
              <a:spAutoFit/>
            </a:bodyPr>
            <a:lstStyle/>
            <a:p>
              <a:pPr defTabSz="914367">
                <a:defRPr sz="1700" i="1">
                  <a:latin typeface="Calibri"/>
                  <a:ea typeface="Calibri"/>
                  <a:cs typeface="Calibri"/>
                  <a:sym typeface="Calibri"/>
                </a:defRPr>
              </a:pPr>
              <a:r>
                <a:rPr sz="1266" dirty="0"/>
                <a:t>Conducted training sessions for </a:t>
              </a:r>
              <a:r>
                <a:rPr lang="en-US" sz="1266" dirty="0"/>
                <a:t>4</a:t>
              </a:r>
              <a:r>
                <a:rPr sz="1266" dirty="0"/>
                <a:t>500+Hrs for </a:t>
              </a:r>
              <a:r>
                <a:rPr lang="en-US" sz="1266" dirty="0"/>
                <a:t>3</a:t>
              </a:r>
              <a:r>
                <a:rPr sz="1266" dirty="0"/>
                <a:t>000+ participants at institutes, corporates &amp; online on technologies like : BIG DATA  &amp; Hadoop Framework inclusive of its distributions, components &amp; services, MySQL Administration, IBM DB2 Administration, Cloud computing, NoSQL DBs,</a:t>
              </a:r>
              <a:r>
                <a:rPr lang="en-US" sz="1266" dirty="0"/>
                <a:t> Data Science &amp; </a:t>
              </a:r>
              <a:r>
                <a:rPr sz="1266" dirty="0"/>
                <a:t>Virtual Hosting etc.</a:t>
              </a:r>
            </a:p>
            <a:p>
              <a:pPr defTabSz="914367">
                <a:defRPr sz="1700" i="1">
                  <a:latin typeface="Calibri"/>
                  <a:ea typeface="Calibri"/>
                  <a:cs typeface="Calibri"/>
                  <a:sym typeface="Calibri"/>
                </a:defRPr>
              </a:pPr>
              <a:r>
                <a:rPr sz="1266" dirty="0"/>
                <a:t>Delivered trainings with survey ratings of 95% and above as good/excellent with 100s of excellent remarks.</a:t>
              </a:r>
            </a:p>
          </p:txBody>
        </p:sp>
      </p:grpSp>
      <p:sp>
        <p:nvSpPr>
          <p:cNvPr id="137" name="Rectangle 9"/>
          <p:cNvSpPr txBox="1"/>
          <p:nvPr/>
        </p:nvSpPr>
        <p:spPr>
          <a:xfrm>
            <a:off x="5736796" y="3581949"/>
            <a:ext cx="476923" cy="328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lvl1pPr defTabSz="1300480">
              <a:defRPr sz="2400">
                <a:latin typeface="Calibri"/>
                <a:ea typeface="Calibri"/>
                <a:cs typeface="Calibri"/>
                <a:sym typeface="Calibri"/>
              </a:defRPr>
            </a:lvl1pPr>
          </a:lstStyle>
          <a:p>
            <a:r>
              <a:rPr sz="1687" dirty="0"/>
              <a:t>AJAY</a:t>
            </a:r>
          </a:p>
        </p:txBody>
      </p:sp>
      <p:grpSp>
        <p:nvGrpSpPr>
          <p:cNvPr id="144" name="Group 10"/>
          <p:cNvGrpSpPr/>
          <p:nvPr/>
        </p:nvGrpSpPr>
        <p:grpSpPr>
          <a:xfrm>
            <a:off x="1918389" y="2318477"/>
            <a:ext cx="2620273" cy="1332255"/>
            <a:chOff x="-3" y="0"/>
            <a:chExt cx="4221785" cy="1443049"/>
          </a:xfrm>
        </p:grpSpPr>
        <p:grpSp>
          <p:nvGrpSpPr>
            <p:cNvPr id="140" name="Rounded Rectangle 17"/>
            <p:cNvGrpSpPr/>
            <p:nvPr/>
          </p:nvGrpSpPr>
          <p:grpSpPr>
            <a:xfrm>
              <a:off x="0" y="2"/>
              <a:ext cx="4221782" cy="1443047"/>
              <a:chOff x="0" y="0"/>
              <a:chExt cx="4221780" cy="1443046"/>
            </a:xfrm>
          </p:grpSpPr>
          <p:sp>
            <p:nvSpPr>
              <p:cNvPr id="138" name="Rounded Rectangle"/>
              <p:cNvSpPr/>
              <p:nvPr/>
            </p:nvSpPr>
            <p:spPr>
              <a:xfrm>
                <a:off x="0" y="0"/>
                <a:ext cx="4221780" cy="1443046"/>
              </a:xfrm>
              <a:prstGeom prst="roundRect">
                <a:avLst>
                  <a:gd name="adj" fmla="val 16667"/>
                </a:avLst>
              </a:prstGeom>
              <a:solidFill>
                <a:srgbClr val="FFFFFF"/>
              </a:solidFill>
              <a:ln w="12700" cap="flat">
                <a:solidFill>
                  <a:srgbClr val="5B9BD5"/>
                </a:solidFill>
                <a:prstDash val="solid"/>
                <a:miter lim="800000"/>
              </a:ln>
              <a:effectLst/>
            </p:spPr>
            <p:txBody>
              <a:bodyPr wrap="square" lIns="34289" tIns="34289" rIns="34289" bIns="34289" numCol="1" anchor="ctr">
                <a:noAutofit/>
              </a:bodyPr>
              <a:lstStyle/>
              <a:p>
                <a:pPr defTabSz="914367">
                  <a:defRPr sz="1800" b="1">
                    <a:solidFill>
                      <a:srgbClr val="000000"/>
                    </a:solidFill>
                    <a:latin typeface="Calibri"/>
                    <a:ea typeface="Calibri"/>
                    <a:cs typeface="Calibri"/>
                    <a:sym typeface="Calibri"/>
                  </a:defRPr>
                </a:pPr>
                <a:endParaRPr sz="1266" dirty="0"/>
              </a:p>
            </p:txBody>
          </p:sp>
          <p:sp>
            <p:nvSpPr>
              <p:cNvPr id="139" name="Certified Cloudera Hadoop Admin &amp; EMC Data Scientist…"/>
              <p:cNvSpPr txBox="1"/>
              <p:nvPr/>
            </p:nvSpPr>
            <p:spPr>
              <a:xfrm>
                <a:off x="218954" y="121454"/>
                <a:ext cx="3932381" cy="1200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ctr">
                <a:spAutoFit/>
              </a:bodyPr>
              <a:lstStyle/>
              <a:p>
                <a:pPr marL="206651" indent="-206651" defTabSz="914367">
                  <a:buSzPct val="100000"/>
                  <a:buFont typeface="Arial"/>
                  <a:buChar char="•"/>
                  <a:defRPr sz="1600" b="1">
                    <a:solidFill>
                      <a:srgbClr val="000000"/>
                    </a:solidFill>
                    <a:latin typeface="Calibri"/>
                    <a:ea typeface="Calibri"/>
                    <a:cs typeface="Calibri"/>
                    <a:sym typeface="Calibri"/>
                  </a:defRPr>
                </a:pPr>
                <a:r>
                  <a:rPr sz="1125" dirty="0"/>
                  <a:t>Certified Cloudera Hadoop Admin &amp; EMC Data Scientist</a:t>
                </a:r>
              </a:p>
              <a:p>
                <a:pPr marL="206651" indent="-206651" defTabSz="914367">
                  <a:buSzPct val="100000"/>
                  <a:buFont typeface="Arial"/>
                  <a:buChar char="•"/>
                  <a:defRPr sz="1600" b="1">
                    <a:solidFill>
                      <a:srgbClr val="000000"/>
                    </a:solidFill>
                    <a:latin typeface="Calibri"/>
                    <a:ea typeface="Calibri"/>
                    <a:cs typeface="Calibri"/>
                    <a:sym typeface="Calibri"/>
                  </a:defRPr>
                </a:pPr>
                <a:r>
                  <a:rPr sz="1125" dirty="0"/>
                  <a:t>Certified MySQL DBA</a:t>
                </a:r>
              </a:p>
              <a:p>
                <a:pPr marL="206651" indent="-206651" defTabSz="914367">
                  <a:buSzPct val="100000"/>
                  <a:buFont typeface="Arial"/>
                  <a:buChar char="•"/>
                  <a:defRPr sz="1600" b="1">
                    <a:solidFill>
                      <a:srgbClr val="000000"/>
                    </a:solidFill>
                    <a:latin typeface="Calibri"/>
                    <a:ea typeface="Calibri"/>
                    <a:cs typeface="Calibri"/>
                    <a:sym typeface="Calibri"/>
                  </a:defRPr>
                </a:pPr>
                <a:r>
                  <a:rPr sz="1125" dirty="0"/>
                  <a:t>Certified IBM DB2 Apps &amp; Systems DBA</a:t>
                </a:r>
              </a:p>
              <a:p>
                <a:pPr marL="206651" indent="-206651" defTabSz="914367">
                  <a:buSzPct val="100000"/>
                  <a:buFont typeface="Arial"/>
                  <a:buChar char="•"/>
                  <a:defRPr sz="1600" b="1">
                    <a:solidFill>
                      <a:srgbClr val="000000"/>
                    </a:solidFill>
                    <a:latin typeface="Calibri"/>
                    <a:ea typeface="Calibri"/>
                    <a:cs typeface="Calibri"/>
                    <a:sym typeface="Calibri"/>
                  </a:defRPr>
                </a:pPr>
                <a:r>
                  <a:rPr sz="1125" dirty="0"/>
                  <a:t>PMP, RMP, ITIL foundation Certified</a:t>
                </a:r>
              </a:p>
            </p:txBody>
          </p:sp>
        </p:grpSp>
        <p:grpSp>
          <p:nvGrpSpPr>
            <p:cNvPr id="143" name="Round Same Side Corner Rectangle 1"/>
            <p:cNvGrpSpPr/>
            <p:nvPr/>
          </p:nvGrpSpPr>
          <p:grpSpPr>
            <a:xfrm>
              <a:off x="-3" y="0"/>
              <a:ext cx="368158" cy="1443047"/>
              <a:chOff x="-1" y="0"/>
              <a:chExt cx="368157" cy="1443046"/>
            </a:xfrm>
          </p:grpSpPr>
          <p:sp>
            <p:nvSpPr>
              <p:cNvPr id="141" name="Shape"/>
              <p:cNvSpPr/>
              <p:nvPr/>
            </p:nvSpPr>
            <p:spPr>
              <a:xfrm rot="16200000">
                <a:off x="-537445" y="537444"/>
                <a:ext cx="1443046" cy="368157"/>
              </a:xfrm>
              <a:custGeom>
                <a:avLst/>
                <a:gdLst/>
                <a:ahLst/>
                <a:cxnLst>
                  <a:cxn ang="0">
                    <a:pos x="wd2" y="hd2"/>
                  </a:cxn>
                  <a:cxn ang="5400000">
                    <a:pos x="wd2" y="hd2"/>
                  </a:cxn>
                  <a:cxn ang="10800000">
                    <a:pos x="wd2" y="hd2"/>
                  </a:cxn>
                  <a:cxn ang="16200000">
                    <a:pos x="wd2" y="hd2"/>
                  </a:cxn>
                </a:cxnLst>
                <a:rect l="0" t="0" r="r" b="b"/>
                <a:pathLst>
                  <a:path w="21600" h="21600" extrusionOk="0">
                    <a:moveTo>
                      <a:pt x="2755" y="0"/>
                    </a:moveTo>
                    <a:lnTo>
                      <a:pt x="18845" y="0"/>
                    </a:lnTo>
                    <a:cubicBezTo>
                      <a:pt x="20366" y="0"/>
                      <a:pt x="21600" y="4835"/>
                      <a:pt x="21600" y="10800"/>
                    </a:cubicBezTo>
                    <a:lnTo>
                      <a:pt x="21600" y="21600"/>
                    </a:lnTo>
                    <a:lnTo>
                      <a:pt x="0" y="21600"/>
                    </a:lnTo>
                    <a:lnTo>
                      <a:pt x="0" y="10800"/>
                    </a:lnTo>
                    <a:cubicBezTo>
                      <a:pt x="0" y="4835"/>
                      <a:pt x="1234" y="0"/>
                      <a:pt x="2755" y="0"/>
                    </a:cubicBezTo>
                    <a:close/>
                  </a:path>
                </a:pathLst>
              </a:custGeom>
              <a:solidFill>
                <a:srgbClr val="7F7F7F"/>
              </a:solidFill>
              <a:ln w="12700" cap="flat">
                <a:solidFill>
                  <a:srgbClr val="42719B"/>
                </a:solidFill>
                <a:prstDash val="solid"/>
                <a:miter lim="800000"/>
              </a:ln>
              <a:effectLst/>
            </p:spPr>
            <p:txBody>
              <a:bodyPr wrap="square" lIns="34289" tIns="34289" rIns="34289" bIns="34289" numCol="1" anchor="ctr">
                <a:noAutofit/>
              </a:bodyPr>
              <a:lstStyle/>
              <a:p>
                <a:pPr defTabSz="914367">
                  <a:defRPr sz="2000">
                    <a:latin typeface="Calibri"/>
                    <a:ea typeface="Calibri"/>
                    <a:cs typeface="Calibri"/>
                    <a:sym typeface="Calibri"/>
                  </a:defRPr>
                </a:pPr>
                <a:endParaRPr sz="1406" dirty="0"/>
              </a:p>
            </p:txBody>
          </p:sp>
          <p:sp>
            <p:nvSpPr>
              <p:cNvPr id="142" name="Certifications"/>
              <p:cNvSpPr txBox="1"/>
              <p:nvPr/>
            </p:nvSpPr>
            <p:spPr>
              <a:xfrm rot="16200000">
                <a:off x="-456573" y="564594"/>
                <a:ext cx="1335217" cy="3138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sz="2000">
                    <a:latin typeface="Calibri"/>
                    <a:ea typeface="Calibri"/>
                    <a:cs typeface="Calibri"/>
                    <a:sym typeface="Calibri"/>
                  </a:defRPr>
                </a:lvl1pPr>
              </a:lstStyle>
              <a:p>
                <a:r>
                  <a:rPr sz="1266" dirty="0"/>
                  <a:t>Certifications</a:t>
                </a:r>
              </a:p>
            </p:txBody>
          </p:sp>
        </p:grpSp>
      </p:grpSp>
      <p:grpSp>
        <p:nvGrpSpPr>
          <p:cNvPr id="151" name="Group 11"/>
          <p:cNvGrpSpPr/>
          <p:nvPr/>
        </p:nvGrpSpPr>
        <p:grpSpPr>
          <a:xfrm>
            <a:off x="7497853" y="2263414"/>
            <a:ext cx="2968441" cy="1014645"/>
            <a:chOff x="-1" y="0"/>
            <a:chExt cx="4221782" cy="1443049"/>
          </a:xfrm>
        </p:grpSpPr>
        <p:grpSp>
          <p:nvGrpSpPr>
            <p:cNvPr id="147" name="Rounded Rectangle 18"/>
            <p:cNvGrpSpPr/>
            <p:nvPr/>
          </p:nvGrpSpPr>
          <p:grpSpPr>
            <a:xfrm>
              <a:off x="0" y="2"/>
              <a:ext cx="4221781" cy="1443047"/>
              <a:chOff x="0" y="0"/>
              <a:chExt cx="4221780" cy="1443046"/>
            </a:xfrm>
          </p:grpSpPr>
          <p:sp>
            <p:nvSpPr>
              <p:cNvPr id="145" name="Rounded Rectangle"/>
              <p:cNvSpPr/>
              <p:nvPr/>
            </p:nvSpPr>
            <p:spPr>
              <a:xfrm>
                <a:off x="0" y="0"/>
                <a:ext cx="4221780" cy="1443046"/>
              </a:xfrm>
              <a:prstGeom prst="roundRect">
                <a:avLst>
                  <a:gd name="adj" fmla="val 14111"/>
                </a:avLst>
              </a:prstGeom>
              <a:solidFill>
                <a:srgbClr val="FFFFFF"/>
              </a:solidFill>
              <a:ln w="12700" cap="flat">
                <a:solidFill>
                  <a:srgbClr val="5B9BD5"/>
                </a:solidFill>
                <a:prstDash val="solid"/>
                <a:miter lim="800000"/>
              </a:ln>
              <a:effectLst/>
            </p:spPr>
            <p:txBody>
              <a:bodyPr wrap="square" lIns="34289" tIns="34289" rIns="34289" bIns="34289" numCol="1" anchor="ctr">
                <a:noAutofit/>
              </a:bodyPr>
              <a:lstStyle/>
              <a:p>
                <a:pPr defTabSz="914367">
                  <a:defRPr sz="1800">
                    <a:solidFill>
                      <a:srgbClr val="000000"/>
                    </a:solidFill>
                    <a:latin typeface="Calibri"/>
                    <a:ea typeface="Calibri"/>
                    <a:cs typeface="Calibri"/>
                    <a:sym typeface="Calibri"/>
                  </a:defRPr>
                </a:pPr>
                <a:endParaRPr sz="1266" dirty="0"/>
              </a:p>
            </p:txBody>
          </p:sp>
          <p:sp>
            <p:nvSpPr>
              <p:cNvPr id="146" name="15+ years of total IT experience which includes working on various domains and in various countries."/>
              <p:cNvSpPr txBox="1"/>
              <p:nvPr/>
            </p:nvSpPr>
            <p:spPr>
              <a:xfrm>
                <a:off x="59639" y="118192"/>
                <a:ext cx="4102500" cy="12066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ctr">
                <a:spAutoFit/>
              </a:bodyPr>
              <a:lstStyle>
                <a:lvl1pPr marL="293914" indent="-293914" algn="l" defTabSz="1300480">
                  <a:buSzPct val="100000"/>
                  <a:buFont typeface="Arial"/>
                  <a:buChar char="•"/>
                  <a:defRPr sz="1800">
                    <a:solidFill>
                      <a:srgbClr val="000000"/>
                    </a:solidFill>
                    <a:latin typeface="Calibri"/>
                    <a:ea typeface="Calibri"/>
                    <a:cs typeface="Calibri"/>
                    <a:sym typeface="Calibri"/>
                  </a:defRPr>
                </a:lvl1pPr>
              </a:lstStyle>
              <a:p>
                <a:r>
                  <a:rPr sz="1266" dirty="0"/>
                  <a:t>1</a:t>
                </a:r>
                <a:r>
                  <a:rPr lang="en-US" sz="1266" dirty="0"/>
                  <a:t>6</a:t>
                </a:r>
                <a:r>
                  <a:rPr sz="1266" dirty="0"/>
                  <a:t>+ years of total IT experience which includes working on various domains</a:t>
                </a:r>
                <a:r>
                  <a:rPr lang="en-US" sz="1266" dirty="0"/>
                  <a:t>, various technologies </a:t>
                </a:r>
                <a:r>
                  <a:rPr sz="1266" dirty="0"/>
                  <a:t>and in various countries.</a:t>
                </a:r>
              </a:p>
            </p:txBody>
          </p:sp>
        </p:grpSp>
        <p:grpSp>
          <p:nvGrpSpPr>
            <p:cNvPr id="150" name="Round Same Side Corner Rectangle 22"/>
            <p:cNvGrpSpPr/>
            <p:nvPr/>
          </p:nvGrpSpPr>
          <p:grpSpPr>
            <a:xfrm>
              <a:off x="-1" y="0"/>
              <a:ext cx="368159" cy="1443047"/>
              <a:chOff x="-1" y="0"/>
              <a:chExt cx="368157" cy="1443046"/>
            </a:xfrm>
          </p:grpSpPr>
          <p:sp>
            <p:nvSpPr>
              <p:cNvPr id="148" name="Shape"/>
              <p:cNvSpPr/>
              <p:nvPr/>
            </p:nvSpPr>
            <p:spPr>
              <a:xfrm rot="16200000">
                <a:off x="-537445" y="537444"/>
                <a:ext cx="1443046" cy="368157"/>
              </a:xfrm>
              <a:custGeom>
                <a:avLst/>
                <a:gdLst/>
                <a:ahLst/>
                <a:cxnLst>
                  <a:cxn ang="0">
                    <a:pos x="wd2" y="hd2"/>
                  </a:cxn>
                  <a:cxn ang="5400000">
                    <a:pos x="wd2" y="hd2"/>
                  </a:cxn>
                  <a:cxn ang="10800000">
                    <a:pos x="wd2" y="hd2"/>
                  </a:cxn>
                  <a:cxn ang="16200000">
                    <a:pos x="wd2" y="hd2"/>
                  </a:cxn>
                </a:cxnLst>
                <a:rect l="0" t="0" r="r" b="b"/>
                <a:pathLst>
                  <a:path w="21600" h="21600" extrusionOk="0">
                    <a:moveTo>
                      <a:pt x="2755" y="0"/>
                    </a:moveTo>
                    <a:lnTo>
                      <a:pt x="18845" y="0"/>
                    </a:lnTo>
                    <a:cubicBezTo>
                      <a:pt x="20366" y="0"/>
                      <a:pt x="21600" y="4835"/>
                      <a:pt x="21600" y="10800"/>
                    </a:cubicBezTo>
                    <a:lnTo>
                      <a:pt x="21600" y="21600"/>
                    </a:lnTo>
                    <a:lnTo>
                      <a:pt x="0" y="21600"/>
                    </a:lnTo>
                    <a:lnTo>
                      <a:pt x="0" y="10800"/>
                    </a:lnTo>
                    <a:cubicBezTo>
                      <a:pt x="0" y="4835"/>
                      <a:pt x="1234" y="0"/>
                      <a:pt x="2755" y="0"/>
                    </a:cubicBezTo>
                    <a:close/>
                  </a:path>
                </a:pathLst>
              </a:custGeom>
              <a:solidFill>
                <a:srgbClr val="7F7F7F"/>
              </a:solidFill>
              <a:ln w="12700" cap="flat">
                <a:solidFill>
                  <a:srgbClr val="42719B"/>
                </a:solidFill>
                <a:prstDash val="solid"/>
                <a:miter lim="800000"/>
              </a:ln>
              <a:effectLst/>
            </p:spPr>
            <p:txBody>
              <a:bodyPr wrap="square" lIns="34289" tIns="34289" rIns="34289" bIns="34289" numCol="1" anchor="ctr">
                <a:noAutofit/>
              </a:bodyPr>
              <a:lstStyle/>
              <a:p>
                <a:pPr defTabSz="914367">
                  <a:defRPr sz="2000">
                    <a:latin typeface="Calibri"/>
                    <a:ea typeface="Calibri"/>
                    <a:cs typeface="Calibri"/>
                    <a:sym typeface="Calibri"/>
                  </a:defRPr>
                </a:pPr>
                <a:endParaRPr sz="1406" dirty="0"/>
              </a:p>
            </p:txBody>
          </p:sp>
          <p:sp>
            <p:nvSpPr>
              <p:cNvPr id="149" name="Experience"/>
              <p:cNvSpPr txBox="1"/>
              <p:nvPr/>
            </p:nvSpPr>
            <p:spPr>
              <a:xfrm rot="16200000">
                <a:off x="-456573" y="567681"/>
                <a:ext cx="1335218" cy="3076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sz="2000">
                    <a:latin typeface="Calibri"/>
                    <a:ea typeface="Calibri"/>
                    <a:cs typeface="Calibri"/>
                    <a:sym typeface="Calibri"/>
                  </a:defRPr>
                </a:lvl1pPr>
              </a:lstStyle>
              <a:p>
                <a:r>
                  <a:rPr sz="1406" dirty="0"/>
                  <a:t>Experience</a:t>
                </a:r>
              </a:p>
            </p:txBody>
          </p:sp>
        </p:grpSp>
      </p:grpSp>
      <p:grpSp>
        <p:nvGrpSpPr>
          <p:cNvPr id="158" name="Group 12"/>
          <p:cNvGrpSpPr/>
          <p:nvPr/>
        </p:nvGrpSpPr>
        <p:grpSpPr>
          <a:xfrm>
            <a:off x="1918389" y="3754643"/>
            <a:ext cx="2722281" cy="1686196"/>
            <a:chOff x="-2" y="0"/>
            <a:chExt cx="4221785" cy="1756324"/>
          </a:xfrm>
        </p:grpSpPr>
        <p:grpSp>
          <p:nvGrpSpPr>
            <p:cNvPr id="154" name="Rounded Rectangle 20"/>
            <p:cNvGrpSpPr/>
            <p:nvPr/>
          </p:nvGrpSpPr>
          <p:grpSpPr>
            <a:xfrm>
              <a:off x="2" y="0"/>
              <a:ext cx="4221781" cy="1756324"/>
              <a:chOff x="0" y="0"/>
              <a:chExt cx="4221780" cy="1756323"/>
            </a:xfrm>
          </p:grpSpPr>
          <p:sp>
            <p:nvSpPr>
              <p:cNvPr id="152" name="Rounded Rectangle"/>
              <p:cNvSpPr/>
              <p:nvPr/>
            </p:nvSpPr>
            <p:spPr>
              <a:xfrm>
                <a:off x="0" y="0"/>
                <a:ext cx="4221780" cy="1756323"/>
              </a:xfrm>
              <a:prstGeom prst="roundRect">
                <a:avLst>
                  <a:gd name="adj" fmla="val 9725"/>
                </a:avLst>
              </a:prstGeom>
              <a:solidFill>
                <a:srgbClr val="FFFFFF"/>
              </a:solidFill>
              <a:ln w="12700" cap="flat">
                <a:solidFill>
                  <a:srgbClr val="5B9BD5"/>
                </a:solidFill>
                <a:prstDash val="solid"/>
                <a:miter lim="800000"/>
              </a:ln>
              <a:effectLst/>
            </p:spPr>
            <p:txBody>
              <a:bodyPr wrap="square" lIns="34289" tIns="34289" rIns="34289" bIns="34289" numCol="1" anchor="ctr">
                <a:noAutofit/>
              </a:bodyPr>
              <a:lstStyle/>
              <a:p>
                <a:pPr defTabSz="914367">
                  <a:defRPr sz="1800">
                    <a:solidFill>
                      <a:srgbClr val="000000"/>
                    </a:solidFill>
                    <a:latin typeface="Calibri"/>
                    <a:ea typeface="Calibri"/>
                    <a:cs typeface="Calibri"/>
                    <a:sym typeface="Calibri"/>
                  </a:defRPr>
                </a:pPr>
                <a:endParaRPr sz="1266" dirty="0"/>
              </a:p>
            </p:txBody>
          </p:sp>
          <p:sp>
            <p:nvSpPr>
              <p:cNvPr id="153" name="Working as Senior IT Specialist/BIG DATA consultant for multiple clients across globe."/>
              <p:cNvSpPr txBox="1"/>
              <p:nvPr/>
            </p:nvSpPr>
            <p:spPr>
              <a:xfrm>
                <a:off x="609709" y="162467"/>
                <a:ext cx="3056246" cy="14185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ctr">
                <a:spAutoFit/>
              </a:bodyPr>
              <a:lstStyle>
                <a:lvl1pPr algn="l" defTabSz="1300480">
                  <a:defRPr sz="1600">
                    <a:solidFill>
                      <a:srgbClr val="000000"/>
                    </a:solidFill>
                    <a:latin typeface="Calibri"/>
                    <a:ea typeface="Calibri"/>
                    <a:cs typeface="Calibri"/>
                    <a:sym typeface="Calibri"/>
                  </a:defRPr>
                </a:lvl1pPr>
              </a:lstStyle>
              <a:p>
                <a:r>
                  <a:rPr sz="1400" dirty="0"/>
                  <a:t>Working as </a:t>
                </a:r>
                <a:r>
                  <a:rPr lang="en-US" sz="1400" dirty="0"/>
                  <a:t>Senior Big Data &amp; Cloud Systems Architect</a:t>
                </a:r>
              </a:p>
              <a:p>
                <a:r>
                  <a:rPr lang="en-US" sz="1400" dirty="0"/>
                  <a:t>Additionally : Freelance Trainer &amp; Technical Consultant</a:t>
                </a:r>
                <a:endParaRPr sz="1400" dirty="0"/>
              </a:p>
            </p:txBody>
          </p:sp>
        </p:grpSp>
        <p:grpSp>
          <p:nvGrpSpPr>
            <p:cNvPr id="157" name="Round Same Side Corner Rectangle 23"/>
            <p:cNvGrpSpPr/>
            <p:nvPr/>
          </p:nvGrpSpPr>
          <p:grpSpPr>
            <a:xfrm>
              <a:off x="-2" y="0"/>
              <a:ext cx="378791" cy="1756324"/>
              <a:chOff x="-1" y="0"/>
              <a:chExt cx="378789" cy="1756323"/>
            </a:xfrm>
          </p:grpSpPr>
          <p:sp>
            <p:nvSpPr>
              <p:cNvPr id="155" name="Shape"/>
              <p:cNvSpPr/>
              <p:nvPr/>
            </p:nvSpPr>
            <p:spPr>
              <a:xfrm rot="16200000">
                <a:off x="-694084" y="694083"/>
                <a:ext cx="1756323" cy="368157"/>
              </a:xfrm>
              <a:custGeom>
                <a:avLst/>
                <a:gdLst/>
                <a:ahLst/>
                <a:cxnLst>
                  <a:cxn ang="0">
                    <a:pos x="wd2" y="hd2"/>
                  </a:cxn>
                  <a:cxn ang="5400000">
                    <a:pos x="wd2" y="hd2"/>
                  </a:cxn>
                  <a:cxn ang="10800000">
                    <a:pos x="wd2" y="hd2"/>
                  </a:cxn>
                  <a:cxn ang="16200000">
                    <a:pos x="wd2" y="hd2"/>
                  </a:cxn>
                </a:cxnLst>
                <a:rect l="0" t="0" r="r" b="b"/>
                <a:pathLst>
                  <a:path w="21600" h="21600" extrusionOk="0">
                    <a:moveTo>
                      <a:pt x="2264" y="0"/>
                    </a:moveTo>
                    <a:lnTo>
                      <a:pt x="19336" y="0"/>
                    </a:lnTo>
                    <a:cubicBezTo>
                      <a:pt x="20586" y="0"/>
                      <a:pt x="21600" y="4835"/>
                      <a:pt x="21600" y="10800"/>
                    </a:cubicBezTo>
                    <a:lnTo>
                      <a:pt x="21600" y="21600"/>
                    </a:lnTo>
                    <a:lnTo>
                      <a:pt x="0" y="21600"/>
                    </a:lnTo>
                    <a:lnTo>
                      <a:pt x="0" y="10800"/>
                    </a:lnTo>
                    <a:cubicBezTo>
                      <a:pt x="0" y="4835"/>
                      <a:pt x="1014" y="0"/>
                      <a:pt x="2264" y="0"/>
                    </a:cubicBezTo>
                    <a:close/>
                  </a:path>
                </a:pathLst>
              </a:custGeom>
              <a:solidFill>
                <a:srgbClr val="7F7F7F"/>
              </a:solidFill>
              <a:ln w="12700" cap="flat">
                <a:solidFill>
                  <a:srgbClr val="42719B"/>
                </a:solidFill>
                <a:prstDash val="solid"/>
                <a:miter lim="800000"/>
              </a:ln>
              <a:effectLst/>
            </p:spPr>
            <p:txBody>
              <a:bodyPr wrap="square" lIns="34289" tIns="34289" rIns="34289" bIns="34289" numCol="1" anchor="ctr">
                <a:noAutofit/>
              </a:bodyPr>
              <a:lstStyle/>
              <a:p>
                <a:pPr defTabSz="914367">
                  <a:defRPr sz="2000">
                    <a:latin typeface="Calibri"/>
                    <a:ea typeface="Calibri"/>
                    <a:cs typeface="Calibri"/>
                    <a:sym typeface="Calibri"/>
                  </a:defRPr>
                </a:pPr>
                <a:endParaRPr sz="1406" dirty="0"/>
              </a:p>
            </p:txBody>
          </p:sp>
          <p:sp>
            <p:nvSpPr>
              <p:cNvPr id="156" name="Role"/>
              <p:cNvSpPr txBox="1"/>
              <p:nvPr/>
            </p:nvSpPr>
            <p:spPr>
              <a:xfrm rot="16200000">
                <a:off x="-613212" y="710408"/>
                <a:ext cx="1648494" cy="3355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sz="2000">
                    <a:latin typeface="Calibri"/>
                    <a:ea typeface="Calibri"/>
                    <a:cs typeface="Calibri"/>
                    <a:sym typeface="Calibri"/>
                  </a:defRPr>
                </a:lvl1pPr>
              </a:lstStyle>
              <a:p>
                <a:r>
                  <a:rPr sz="1406" dirty="0"/>
                  <a:t>Role</a:t>
                </a:r>
              </a:p>
            </p:txBody>
          </p:sp>
        </p:grpSp>
      </p:grpSp>
      <p:grpSp>
        <p:nvGrpSpPr>
          <p:cNvPr id="165" name="Group 13"/>
          <p:cNvGrpSpPr/>
          <p:nvPr/>
        </p:nvGrpSpPr>
        <p:grpSpPr>
          <a:xfrm>
            <a:off x="7506043" y="3381969"/>
            <a:ext cx="3717127" cy="1985265"/>
            <a:chOff x="-1" y="0"/>
            <a:chExt cx="5027498" cy="1778622"/>
          </a:xfrm>
        </p:grpSpPr>
        <p:grpSp>
          <p:nvGrpSpPr>
            <p:cNvPr id="161" name="Rounded Rectangle 19"/>
            <p:cNvGrpSpPr/>
            <p:nvPr/>
          </p:nvGrpSpPr>
          <p:grpSpPr>
            <a:xfrm>
              <a:off x="-1" y="0"/>
              <a:ext cx="5027498" cy="1662384"/>
              <a:chOff x="-1" y="0"/>
              <a:chExt cx="5027497" cy="1662382"/>
            </a:xfrm>
          </p:grpSpPr>
          <p:sp>
            <p:nvSpPr>
              <p:cNvPr id="159" name="Rounded Rectangle"/>
              <p:cNvSpPr/>
              <p:nvPr/>
            </p:nvSpPr>
            <p:spPr>
              <a:xfrm>
                <a:off x="-1" y="0"/>
                <a:ext cx="5027497" cy="1662382"/>
              </a:xfrm>
              <a:prstGeom prst="roundRect">
                <a:avLst>
                  <a:gd name="adj" fmla="val 10378"/>
                </a:avLst>
              </a:prstGeom>
              <a:solidFill>
                <a:srgbClr val="FFFFFF"/>
              </a:solidFill>
              <a:ln w="12700" cap="flat">
                <a:solidFill>
                  <a:srgbClr val="5B9BD5"/>
                </a:solidFill>
                <a:prstDash val="solid"/>
                <a:miter lim="800000"/>
              </a:ln>
              <a:effectLst/>
            </p:spPr>
            <p:txBody>
              <a:bodyPr wrap="square" lIns="34289" tIns="34289" rIns="34289" bIns="34289" numCol="1" anchor="ctr">
                <a:noAutofit/>
              </a:bodyPr>
              <a:lstStyle/>
              <a:p>
                <a:pPr defTabSz="914367">
                  <a:defRPr sz="1800">
                    <a:solidFill>
                      <a:srgbClr val="000000"/>
                    </a:solidFill>
                    <a:latin typeface="Calibri"/>
                    <a:ea typeface="Calibri"/>
                    <a:cs typeface="Calibri"/>
                    <a:sym typeface="Calibri"/>
                  </a:defRPr>
                </a:pPr>
                <a:endParaRPr sz="1266" dirty="0"/>
              </a:p>
            </p:txBody>
          </p:sp>
          <p:sp>
            <p:nvSpPr>
              <p:cNvPr id="160" name="8+ years of total Training experience which includes trainings at Institutes, corporates &amp; online. Delivered training for CA,Wipro,IBM(Europe),Orange Services(Mauritius), Nobleprog (europe), Tesco,24X7  Innovation labs , Edureka, Xpertised , LearnSocial and many more."/>
              <p:cNvSpPr txBox="1"/>
              <p:nvPr/>
            </p:nvSpPr>
            <p:spPr>
              <a:xfrm>
                <a:off x="390997" y="81219"/>
                <a:ext cx="4636499" cy="14966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ctr">
                <a:noAutofit/>
              </a:bodyPr>
              <a:lstStyle>
                <a:lvl1pPr algn="l" defTabSz="1300480">
                  <a:defRPr sz="1400">
                    <a:solidFill>
                      <a:srgbClr val="000000"/>
                    </a:solidFill>
                    <a:latin typeface="Calibri"/>
                    <a:ea typeface="Calibri"/>
                    <a:cs typeface="Calibri"/>
                    <a:sym typeface="Calibri"/>
                  </a:defRPr>
                </a:lvl1pPr>
              </a:lstStyle>
              <a:p>
                <a:r>
                  <a:rPr lang="en-US" sz="1266" dirty="0"/>
                  <a:t>9</a:t>
                </a:r>
                <a:r>
                  <a:rPr sz="1266" dirty="0"/>
                  <a:t>+ years of total Training experience which includes </a:t>
                </a:r>
                <a:r>
                  <a:rPr lang="en-US" sz="1266" dirty="0"/>
                  <a:t>delivering </a:t>
                </a:r>
                <a:r>
                  <a:rPr sz="1266" dirty="0"/>
                  <a:t>trainings at Institutes, corporates &amp; </a:t>
                </a:r>
                <a:r>
                  <a:rPr lang="en-US" sz="1266" dirty="0"/>
                  <a:t>through </a:t>
                </a:r>
                <a:r>
                  <a:rPr sz="1266" dirty="0"/>
                  <a:t>online</a:t>
                </a:r>
                <a:r>
                  <a:rPr lang="en-US" sz="1266" dirty="0"/>
                  <a:t> medium</a:t>
                </a:r>
                <a:r>
                  <a:rPr sz="1266" dirty="0"/>
                  <a:t> for </a:t>
                </a:r>
                <a:r>
                  <a:rPr lang="en-US" sz="1266" dirty="0"/>
                  <a:t>various Clients in Europe, Canada, USA, UK &amp; India . Associated with various training/consulting/education providers such as </a:t>
                </a:r>
                <a:r>
                  <a:rPr sz="1266" dirty="0"/>
                  <a:t>Edureka</a:t>
                </a:r>
                <a:r>
                  <a:rPr lang="en-US" sz="1266" dirty="0"/>
                  <a:t> </a:t>
                </a:r>
                <a:r>
                  <a:rPr sz="1266" dirty="0"/>
                  <a:t>,</a:t>
                </a:r>
                <a:r>
                  <a:rPr lang="en-US" sz="1266" dirty="0"/>
                  <a:t> Simplilearn,</a:t>
                </a:r>
                <a:r>
                  <a:rPr sz="1266" dirty="0"/>
                  <a:t> Xpertised , </a:t>
                </a:r>
                <a:r>
                  <a:rPr lang="en-US" sz="1266" dirty="0"/>
                  <a:t>NobleProg, Collabera, </a:t>
                </a:r>
                <a:r>
                  <a:rPr sz="1266" dirty="0"/>
                  <a:t>LearnSocial and many more.</a:t>
                </a:r>
              </a:p>
            </p:txBody>
          </p:sp>
        </p:grpSp>
        <p:grpSp>
          <p:nvGrpSpPr>
            <p:cNvPr id="164" name="Round Same Side Corner Rectangle 24"/>
            <p:cNvGrpSpPr/>
            <p:nvPr/>
          </p:nvGrpSpPr>
          <p:grpSpPr>
            <a:xfrm>
              <a:off x="1" y="8410"/>
              <a:ext cx="368156" cy="1770212"/>
              <a:chOff x="0" y="0"/>
              <a:chExt cx="368155" cy="1770211"/>
            </a:xfrm>
          </p:grpSpPr>
          <p:sp>
            <p:nvSpPr>
              <p:cNvPr id="162" name="Shape"/>
              <p:cNvSpPr/>
              <p:nvPr/>
            </p:nvSpPr>
            <p:spPr>
              <a:xfrm rot="16200000">
                <a:off x="-701028" y="701027"/>
                <a:ext cx="1770212" cy="368157"/>
              </a:xfrm>
              <a:custGeom>
                <a:avLst/>
                <a:gdLst/>
                <a:ahLst/>
                <a:cxnLst>
                  <a:cxn ang="0">
                    <a:pos x="wd2" y="hd2"/>
                  </a:cxn>
                  <a:cxn ang="5400000">
                    <a:pos x="wd2" y="hd2"/>
                  </a:cxn>
                  <a:cxn ang="10800000">
                    <a:pos x="wd2" y="hd2"/>
                  </a:cxn>
                  <a:cxn ang="16200000">
                    <a:pos x="wd2" y="hd2"/>
                  </a:cxn>
                </a:cxnLst>
                <a:rect l="0" t="0" r="r" b="b"/>
                <a:pathLst>
                  <a:path w="21600" h="21600" extrusionOk="0">
                    <a:moveTo>
                      <a:pt x="2246" y="0"/>
                    </a:moveTo>
                    <a:lnTo>
                      <a:pt x="19354" y="0"/>
                    </a:lnTo>
                    <a:cubicBezTo>
                      <a:pt x="20594" y="0"/>
                      <a:pt x="21600" y="4835"/>
                      <a:pt x="21600" y="10800"/>
                    </a:cubicBezTo>
                    <a:lnTo>
                      <a:pt x="21600" y="21600"/>
                    </a:lnTo>
                    <a:lnTo>
                      <a:pt x="0" y="21600"/>
                    </a:lnTo>
                    <a:lnTo>
                      <a:pt x="0" y="10800"/>
                    </a:lnTo>
                    <a:cubicBezTo>
                      <a:pt x="0" y="4835"/>
                      <a:pt x="1006" y="0"/>
                      <a:pt x="2246" y="0"/>
                    </a:cubicBezTo>
                    <a:close/>
                  </a:path>
                </a:pathLst>
              </a:custGeom>
              <a:solidFill>
                <a:srgbClr val="7F7F7F"/>
              </a:solidFill>
              <a:ln w="12700" cap="flat">
                <a:solidFill>
                  <a:srgbClr val="42719B"/>
                </a:solidFill>
                <a:prstDash val="solid"/>
                <a:miter lim="800000"/>
              </a:ln>
              <a:effectLst/>
            </p:spPr>
            <p:txBody>
              <a:bodyPr wrap="square" lIns="34289" tIns="34289" rIns="34289" bIns="34289" numCol="1" anchor="ctr">
                <a:noAutofit/>
              </a:bodyPr>
              <a:lstStyle/>
              <a:p>
                <a:pPr defTabSz="914367">
                  <a:defRPr sz="2000">
                    <a:latin typeface="Calibri"/>
                    <a:ea typeface="Calibri"/>
                    <a:cs typeface="Calibri"/>
                    <a:sym typeface="Calibri"/>
                  </a:defRPr>
                </a:pPr>
                <a:endParaRPr sz="1406" dirty="0"/>
              </a:p>
            </p:txBody>
          </p:sp>
          <p:sp>
            <p:nvSpPr>
              <p:cNvPr id="163" name="Training"/>
              <p:cNvSpPr txBox="1"/>
              <p:nvPr/>
            </p:nvSpPr>
            <p:spPr>
              <a:xfrm rot="16200000">
                <a:off x="-620156" y="769959"/>
                <a:ext cx="1662383" cy="2302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1300480">
                  <a:defRPr sz="2000">
                    <a:latin typeface="Calibri"/>
                    <a:ea typeface="Calibri"/>
                    <a:cs typeface="Calibri"/>
                    <a:sym typeface="Calibri"/>
                  </a:defRPr>
                </a:lvl1pPr>
              </a:lstStyle>
              <a:p>
                <a:r>
                  <a:rPr sz="1406" dirty="0"/>
                  <a:t>Training</a:t>
                </a:r>
              </a:p>
            </p:txBody>
          </p:sp>
        </p:grpSp>
      </p:grpSp>
      <p:sp>
        <p:nvSpPr>
          <p:cNvPr id="166" name="Title 3"/>
          <p:cNvSpPr txBox="1"/>
          <p:nvPr/>
        </p:nvSpPr>
        <p:spPr>
          <a:xfrm>
            <a:off x="1508124" y="478942"/>
            <a:ext cx="8229601" cy="857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algn="l" defTabSz="1300480">
              <a:lnSpc>
                <a:spcPct val="90000"/>
              </a:lnSpc>
              <a:defRPr>
                <a:solidFill>
                  <a:srgbClr val="3B3838"/>
                </a:solidFill>
                <a:latin typeface="Impact"/>
                <a:ea typeface="Impact"/>
                <a:cs typeface="Impact"/>
                <a:sym typeface="Impact"/>
              </a:defRPr>
            </a:lvl1pPr>
          </a:lstStyle>
          <a:p>
            <a:r>
              <a:rPr sz="1266" dirty="0">
                <a:solidFill>
                  <a:schemeClr val="tx1"/>
                </a:solidFill>
              </a:rPr>
              <a:t>About Me</a:t>
            </a:r>
          </a:p>
        </p:txBody>
      </p:sp>
      <p:sp>
        <p:nvSpPr>
          <p:cNvPr id="169" name="Welcome.."/>
          <p:cNvSpPr/>
          <p:nvPr/>
        </p:nvSpPr>
        <p:spPr>
          <a:xfrm>
            <a:off x="1695833" y="6001935"/>
            <a:ext cx="8995018" cy="388856"/>
          </a:xfrm>
          <a:prstGeom prst="rect">
            <a:avLst/>
          </a:pr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400">
                <a:effectLst>
                  <a:outerShdw blurRad="25400" dist="23998" dir="2700000" rotWithShape="0">
                    <a:srgbClr val="000000">
                      <a:alpha val="31034"/>
                    </a:srgbClr>
                  </a:outerShdw>
                </a:effectLst>
              </a:defRPr>
            </a:lvl1pPr>
          </a:lstStyle>
          <a:p>
            <a:r>
              <a:rPr sz="1687" dirty="0"/>
              <a:t>Welcome..</a:t>
            </a:r>
          </a:p>
        </p:txBody>
      </p:sp>
    </p:spTree>
    <p:extLst>
      <p:ext uri="{BB962C8B-B14F-4D97-AF65-F5344CB8AC3E}">
        <p14:creationId xmlns:p14="http://schemas.microsoft.com/office/powerpoint/2010/main" val="164602497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36"/>
                                        </p:tgtEl>
                                        <p:attrNameLst>
                                          <p:attrName>style.visibility</p:attrName>
                                        </p:attrNameLst>
                                      </p:cBhvr>
                                      <p:to>
                                        <p:strVal val="visible"/>
                                      </p:to>
                                    </p:set>
                                    <p:animEffect transition="in" filter="wipe(left)">
                                      <p:cBhvr>
                                        <p:cTn id="7" dur="5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iterate>
                                    <p:tmAbs val="0"/>
                                  </p:iterate>
                                  <p:childTnLst>
                                    <p:set>
                                      <p:cBhvr>
                                        <p:cTn id="11" fill="hold"/>
                                        <p:tgtEl>
                                          <p:spTgt spid="144"/>
                                        </p:tgtEl>
                                        <p:attrNameLst>
                                          <p:attrName>style.visibility</p:attrName>
                                        </p:attrNameLst>
                                      </p:cBhvr>
                                      <p:to>
                                        <p:strVal val="visible"/>
                                      </p:to>
                                    </p:set>
                                    <p:anim calcmode="lin" valueType="num">
                                      <p:cBhvr>
                                        <p:cTn id="12" dur="500" fill="hold"/>
                                        <p:tgtEl>
                                          <p:spTgt spid="144"/>
                                        </p:tgtEl>
                                        <p:attrNameLst>
                                          <p:attrName>ppt_x</p:attrName>
                                        </p:attrNameLst>
                                      </p:cBhvr>
                                      <p:tavLst>
                                        <p:tav tm="0">
                                          <p:val>
                                            <p:strVal val="0-#ppt_w/2"/>
                                          </p:val>
                                        </p:tav>
                                        <p:tav tm="100000">
                                          <p:val>
                                            <p:strVal val="#ppt_x"/>
                                          </p:val>
                                        </p:tav>
                                      </p:tavLst>
                                    </p:anim>
                                    <p:anim calcmode="lin" valueType="num">
                                      <p:cBhvr>
                                        <p:cTn id="13"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iterate>
                                    <p:tmAbs val="0"/>
                                  </p:iterate>
                                  <p:childTnLst>
                                    <p:set>
                                      <p:cBhvr>
                                        <p:cTn id="17" fill="hold"/>
                                        <p:tgtEl>
                                          <p:spTgt spid="151"/>
                                        </p:tgtEl>
                                        <p:attrNameLst>
                                          <p:attrName>style.visibility</p:attrName>
                                        </p:attrNameLst>
                                      </p:cBhvr>
                                      <p:to>
                                        <p:strVal val="visible"/>
                                      </p:to>
                                    </p:set>
                                    <p:anim calcmode="lin" valueType="num">
                                      <p:cBhvr>
                                        <p:cTn id="18" dur="500" fill="hold"/>
                                        <p:tgtEl>
                                          <p:spTgt spid="151"/>
                                        </p:tgtEl>
                                        <p:attrNameLst>
                                          <p:attrName>ppt_x</p:attrName>
                                        </p:attrNameLst>
                                      </p:cBhvr>
                                      <p:tavLst>
                                        <p:tav tm="0">
                                          <p:val>
                                            <p:strVal val="1+#ppt_w/2"/>
                                          </p:val>
                                        </p:tav>
                                        <p:tav tm="100000">
                                          <p:val>
                                            <p:strVal val="#ppt_x"/>
                                          </p:val>
                                        </p:tav>
                                      </p:tavLst>
                                    </p:anim>
                                    <p:anim calcmode="lin" valueType="num">
                                      <p:cBhvr>
                                        <p:cTn id="19" dur="500" fill="hold"/>
                                        <p:tgtEl>
                                          <p:spTgt spid="15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iterate>
                                    <p:tmAbs val="0"/>
                                  </p:iterate>
                                  <p:childTnLst>
                                    <p:set>
                                      <p:cBhvr>
                                        <p:cTn id="23" fill="hold"/>
                                        <p:tgtEl>
                                          <p:spTgt spid="158"/>
                                        </p:tgtEl>
                                        <p:attrNameLst>
                                          <p:attrName>style.visibility</p:attrName>
                                        </p:attrNameLst>
                                      </p:cBhvr>
                                      <p:to>
                                        <p:strVal val="visible"/>
                                      </p:to>
                                    </p:set>
                                    <p:anim calcmode="lin" valueType="num">
                                      <p:cBhvr>
                                        <p:cTn id="24" dur="500" fill="hold"/>
                                        <p:tgtEl>
                                          <p:spTgt spid="158"/>
                                        </p:tgtEl>
                                        <p:attrNameLst>
                                          <p:attrName>ppt_x</p:attrName>
                                        </p:attrNameLst>
                                      </p:cBhvr>
                                      <p:tavLst>
                                        <p:tav tm="0">
                                          <p:val>
                                            <p:strVal val="0-#ppt_w/2"/>
                                          </p:val>
                                        </p:tav>
                                        <p:tav tm="100000">
                                          <p:val>
                                            <p:strVal val="#ppt_x"/>
                                          </p:val>
                                        </p:tav>
                                      </p:tavLst>
                                    </p:anim>
                                    <p:anim calcmode="lin" valueType="num">
                                      <p:cBhvr>
                                        <p:cTn id="25" dur="5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iterate>
                                    <p:tmAbs val="0"/>
                                  </p:iterate>
                                  <p:childTnLst>
                                    <p:set>
                                      <p:cBhvr>
                                        <p:cTn id="29" fill="hold"/>
                                        <p:tgtEl>
                                          <p:spTgt spid="165"/>
                                        </p:tgtEl>
                                        <p:attrNameLst>
                                          <p:attrName>style.visibility</p:attrName>
                                        </p:attrNameLst>
                                      </p:cBhvr>
                                      <p:to>
                                        <p:strVal val="visible"/>
                                      </p:to>
                                    </p:set>
                                    <p:anim calcmode="lin" valueType="num">
                                      <p:cBhvr>
                                        <p:cTn id="30" dur="500" fill="hold"/>
                                        <p:tgtEl>
                                          <p:spTgt spid="165"/>
                                        </p:tgtEl>
                                        <p:attrNameLst>
                                          <p:attrName>ppt_x</p:attrName>
                                        </p:attrNameLst>
                                      </p:cBhvr>
                                      <p:tavLst>
                                        <p:tav tm="0">
                                          <p:val>
                                            <p:strVal val="1+#ppt_w/2"/>
                                          </p:val>
                                        </p:tav>
                                        <p:tav tm="100000">
                                          <p:val>
                                            <p:strVal val="#ppt_x"/>
                                          </p:val>
                                        </p:tav>
                                      </p:tavLst>
                                    </p:anim>
                                    <p:anim calcmode="lin" valueType="num">
                                      <p:cBhvr>
                                        <p:cTn id="31" dur="500" fill="hold"/>
                                        <p:tgtEl>
                                          <p:spTgt spid="16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iterate>
                                    <p:tmAbs val="0"/>
                                  </p:iterate>
                                  <p:childTnLst>
                                    <p:set>
                                      <p:cBhvr>
                                        <p:cTn id="35" fill="hold"/>
                                        <p:tgtEl>
                                          <p:spTgt spid="133"/>
                                        </p:tgtEl>
                                        <p:attrNameLst>
                                          <p:attrName>style.visibility</p:attrName>
                                        </p:attrNameLst>
                                      </p:cBhvr>
                                      <p:to>
                                        <p:strVal val="visible"/>
                                      </p:to>
                                    </p:set>
                                    <p:anim calcmode="lin" valueType="num">
                                      <p:cBhvr>
                                        <p:cTn id="36" dur="500" fill="hold"/>
                                        <p:tgtEl>
                                          <p:spTgt spid="133"/>
                                        </p:tgtEl>
                                        <p:attrNameLst>
                                          <p:attrName>ppt_x</p:attrName>
                                        </p:attrNameLst>
                                      </p:cBhvr>
                                      <p:tavLst>
                                        <p:tav tm="0">
                                          <p:val>
                                            <p:strVal val="#ppt_x"/>
                                          </p:val>
                                        </p:tav>
                                        <p:tav tm="100000">
                                          <p:val>
                                            <p:strVal val="#ppt_x"/>
                                          </p:val>
                                        </p:tav>
                                      </p:tavLst>
                                    </p:anim>
                                    <p:anim calcmode="lin" valueType="num">
                                      <p:cBhvr>
                                        <p:cTn id="37"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advAuto="0"/>
      <p:bldP spid="136" grpId="0" animBg="1" advAuto="0"/>
      <p:bldP spid="144" grpId="0" animBg="1" advAuto="0"/>
      <p:bldP spid="151" grpId="0" animBg="1" advAuto="0"/>
      <p:bldP spid="158" grpId="0" animBg="1" advAuto="0"/>
      <p:bldP spid="165"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A50415-2289-4ECD-AF42-0E51E85FF9F0}"/>
              </a:ext>
            </a:extLst>
          </p:cNvPr>
          <p:cNvSpPr/>
          <p:nvPr/>
        </p:nvSpPr>
        <p:spPr>
          <a:xfrm>
            <a:off x="1341120" y="985580"/>
            <a:ext cx="8981440" cy="2862322"/>
          </a:xfrm>
          <a:prstGeom prst="rect">
            <a:avLst/>
          </a:prstGeom>
        </p:spPr>
        <p:txBody>
          <a:bodyPr wrap="square">
            <a:spAutoFit/>
          </a:bodyPr>
          <a:lstStyle/>
          <a:p>
            <a:pPr algn="just"/>
            <a:r>
              <a:rPr lang="en-US" b="1" dirty="0" err="1">
                <a:solidFill>
                  <a:srgbClr val="181717"/>
                </a:solidFill>
                <a:latin typeface="Roboto"/>
              </a:rPr>
              <a:t>Ipython</a:t>
            </a:r>
            <a:endParaRPr lang="en-US" b="1" dirty="0">
              <a:solidFill>
                <a:srgbClr val="181717"/>
              </a:solidFill>
              <a:latin typeface="Roboto"/>
            </a:endParaRPr>
          </a:p>
          <a:p>
            <a:pPr algn="just"/>
            <a:endParaRPr lang="en-US" b="1" dirty="0">
              <a:solidFill>
                <a:srgbClr val="181717"/>
              </a:solidFill>
              <a:latin typeface="Roboto"/>
            </a:endParaRPr>
          </a:p>
          <a:p>
            <a:pPr marL="285750" indent="-285750" algn="just">
              <a:buFont typeface="Arial" panose="020B0604020202020204" pitchFamily="34" charset="0"/>
              <a:buChar char="•"/>
            </a:pPr>
            <a:r>
              <a:rPr lang="en-US" dirty="0" err="1">
                <a:solidFill>
                  <a:srgbClr val="181717"/>
                </a:solidFill>
                <a:latin typeface="Verdana" panose="020B0604030504040204" pitchFamily="34" charset="0"/>
              </a:rPr>
              <a:t>IPython</a:t>
            </a:r>
            <a:r>
              <a:rPr lang="en-US" dirty="0">
                <a:solidFill>
                  <a:srgbClr val="181717"/>
                </a:solidFill>
                <a:latin typeface="Verdana" panose="020B0604030504040204" pitchFamily="34" charset="0"/>
              </a:rPr>
              <a:t> stands for Interactive Python. Created by Fernando Perez in 2001, </a:t>
            </a:r>
            <a:r>
              <a:rPr lang="en-US" dirty="0" err="1">
                <a:solidFill>
                  <a:srgbClr val="181717"/>
                </a:solidFill>
                <a:latin typeface="Verdana" panose="020B0604030504040204" pitchFamily="34" charset="0"/>
              </a:rPr>
              <a:t>IPython</a:t>
            </a:r>
            <a:r>
              <a:rPr lang="en-US" dirty="0">
                <a:solidFill>
                  <a:srgbClr val="181717"/>
                </a:solidFill>
                <a:latin typeface="Verdana" panose="020B0604030504040204" pitchFamily="34" charset="0"/>
              </a:rPr>
              <a:t> is an enhanced read-eval-print loop (REPL) environment particularly suitable for scientific computing. </a:t>
            </a:r>
          </a:p>
          <a:p>
            <a:pPr marL="285750" indent="-285750" algn="just">
              <a:buFont typeface="Arial" panose="020B0604020202020204" pitchFamily="34" charset="0"/>
              <a:buChar char="•"/>
            </a:pPr>
            <a:r>
              <a:rPr lang="en-US" dirty="0">
                <a:solidFill>
                  <a:srgbClr val="181717"/>
                </a:solidFill>
                <a:latin typeface="Verdana" panose="020B0604030504040204" pitchFamily="34" charset="0"/>
              </a:rPr>
              <a:t>It offers a fully compatible replacement for the standard Python interpreter, with convenient shell features, special commands, command history mechanism and output results caching.</a:t>
            </a:r>
          </a:p>
          <a:p>
            <a:pPr algn="just"/>
            <a:endParaRPr lang="en-US" dirty="0">
              <a:solidFill>
                <a:srgbClr val="181717"/>
              </a:solidFill>
              <a:latin typeface="Verdana" panose="020B0604030504040204" pitchFamily="34" charset="0"/>
            </a:endParaRPr>
          </a:p>
          <a:p>
            <a:pPr algn="just"/>
            <a:r>
              <a:rPr lang="en-US" dirty="0">
                <a:solidFill>
                  <a:srgbClr val="181717"/>
                </a:solidFill>
                <a:latin typeface="Verdana" panose="020B0604030504040204" pitchFamily="34" charset="0"/>
              </a:rPr>
              <a:t>Use pip3 command which is the in-built Python package installer.</a:t>
            </a:r>
            <a:endParaRPr lang="en-US" b="0" i="0" dirty="0">
              <a:solidFill>
                <a:srgbClr val="181717"/>
              </a:solidFill>
              <a:effectLst/>
              <a:latin typeface="Verdana" panose="020B0604030504040204" pitchFamily="34" charset="0"/>
            </a:endParaRPr>
          </a:p>
        </p:txBody>
      </p:sp>
      <p:pic>
        <p:nvPicPr>
          <p:cNvPr id="3" name="Picture 2">
            <a:extLst>
              <a:ext uri="{FF2B5EF4-FFF2-40B4-BE49-F238E27FC236}">
                <a16:creationId xmlns:a16="http://schemas.microsoft.com/office/drawing/2014/main" id="{9C1DA8C9-F7AF-4BE7-8557-5CFEC796CB52}"/>
              </a:ext>
            </a:extLst>
          </p:cNvPr>
          <p:cNvPicPr>
            <a:picLocks noChangeAspect="1"/>
          </p:cNvPicPr>
          <p:nvPr/>
        </p:nvPicPr>
        <p:blipFill rotWithShape="1">
          <a:blip r:embed="rId2"/>
          <a:srcRect t="2963" r="1500" b="66341"/>
          <a:stretch/>
        </p:blipFill>
        <p:spPr>
          <a:xfrm>
            <a:off x="335280" y="4189938"/>
            <a:ext cx="12009120" cy="2105124"/>
          </a:xfrm>
          <a:prstGeom prst="rect">
            <a:avLst/>
          </a:prstGeom>
        </p:spPr>
      </p:pic>
    </p:spTree>
    <p:extLst>
      <p:ext uri="{BB962C8B-B14F-4D97-AF65-F5344CB8AC3E}">
        <p14:creationId xmlns:p14="http://schemas.microsoft.com/office/powerpoint/2010/main" val="3675979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C6421C-FBEA-4FD8-9EA5-2B25718FF2D1}"/>
              </a:ext>
            </a:extLst>
          </p:cNvPr>
          <p:cNvSpPr/>
          <p:nvPr/>
        </p:nvSpPr>
        <p:spPr>
          <a:xfrm>
            <a:off x="355600" y="1443841"/>
            <a:ext cx="11369040" cy="2308324"/>
          </a:xfrm>
          <a:prstGeom prst="rect">
            <a:avLst/>
          </a:prstGeom>
        </p:spPr>
        <p:txBody>
          <a:bodyPr wrap="square">
            <a:spAutoFit/>
          </a:bodyPr>
          <a:lstStyle/>
          <a:p>
            <a:pPr algn="just"/>
            <a:r>
              <a:rPr lang="en-US" dirty="0" err="1">
                <a:solidFill>
                  <a:srgbClr val="181717"/>
                </a:solidFill>
                <a:latin typeface="Roboto"/>
              </a:rPr>
              <a:t>Jupyter</a:t>
            </a:r>
            <a:r>
              <a:rPr lang="en-US" dirty="0">
                <a:solidFill>
                  <a:srgbClr val="181717"/>
                </a:solidFill>
                <a:latin typeface="Roboto"/>
              </a:rPr>
              <a:t> Notebook (</a:t>
            </a:r>
            <a:r>
              <a:rPr lang="en-US" dirty="0"/>
              <a:t>client-server application)</a:t>
            </a:r>
            <a:endParaRPr lang="en-US" dirty="0">
              <a:solidFill>
                <a:srgbClr val="181717"/>
              </a:solidFill>
              <a:latin typeface="Roboto"/>
            </a:endParaRPr>
          </a:p>
          <a:p>
            <a:pPr algn="just"/>
            <a:endParaRPr lang="en-US" dirty="0">
              <a:solidFill>
                <a:srgbClr val="181717"/>
              </a:solidFill>
              <a:latin typeface="Roboto"/>
            </a:endParaRPr>
          </a:p>
          <a:p>
            <a:pPr marL="285750" indent="-285750" algn="just">
              <a:buFont typeface="Arial" panose="020B0604020202020204" pitchFamily="34" charset="0"/>
              <a:buChar char="•"/>
            </a:pPr>
            <a:r>
              <a:rPr lang="en-US" dirty="0">
                <a:solidFill>
                  <a:srgbClr val="181717"/>
                </a:solidFill>
                <a:latin typeface="Verdana" panose="020B0604030504040204" pitchFamily="34" charset="0"/>
              </a:rPr>
              <a:t>The </a:t>
            </a:r>
            <a:r>
              <a:rPr lang="en-US" dirty="0" err="1">
                <a:solidFill>
                  <a:srgbClr val="181717"/>
                </a:solidFill>
                <a:latin typeface="Verdana" panose="020B0604030504040204" pitchFamily="34" charset="0"/>
              </a:rPr>
              <a:t>Jupyter</a:t>
            </a:r>
            <a:r>
              <a:rPr lang="en-US" dirty="0">
                <a:solidFill>
                  <a:srgbClr val="181717"/>
                </a:solidFill>
                <a:latin typeface="Verdana" panose="020B0604030504040204" pitchFamily="34" charset="0"/>
              </a:rPr>
              <a:t> Notebook is a browser-based graphical interface to the </a:t>
            </a:r>
            <a:r>
              <a:rPr lang="en-US" dirty="0" err="1">
                <a:solidFill>
                  <a:srgbClr val="181717"/>
                </a:solidFill>
                <a:latin typeface="Verdana" panose="020B0604030504040204" pitchFamily="34" charset="0"/>
              </a:rPr>
              <a:t>IPython</a:t>
            </a:r>
            <a:r>
              <a:rPr lang="en-US" dirty="0">
                <a:solidFill>
                  <a:srgbClr val="181717"/>
                </a:solidFill>
                <a:latin typeface="Verdana" panose="020B0604030504040204" pitchFamily="34" charset="0"/>
              </a:rPr>
              <a:t> shell. It allows the user to include formatted text, static and dynamic visualizations, mathematical equations, JavaScript widgets etc. along with the Python code. </a:t>
            </a:r>
          </a:p>
          <a:p>
            <a:pPr marL="285750" indent="-285750" algn="just">
              <a:buFont typeface="Arial" panose="020B0604020202020204" pitchFamily="34" charset="0"/>
              <a:buChar char="•"/>
            </a:pPr>
            <a:r>
              <a:rPr lang="en-US" dirty="0">
                <a:solidFill>
                  <a:srgbClr val="181717"/>
                </a:solidFill>
                <a:latin typeface="Verdana" panose="020B0604030504040204" pitchFamily="34" charset="0"/>
              </a:rPr>
              <a:t>The </a:t>
            </a:r>
            <a:r>
              <a:rPr lang="en-US" dirty="0" err="1">
                <a:solidFill>
                  <a:srgbClr val="181717"/>
                </a:solidFill>
                <a:latin typeface="Verdana" panose="020B0604030504040204" pitchFamily="34" charset="0"/>
              </a:rPr>
              <a:t>Jupyter</a:t>
            </a:r>
            <a:r>
              <a:rPr lang="en-US" dirty="0">
                <a:solidFill>
                  <a:srgbClr val="181717"/>
                </a:solidFill>
                <a:latin typeface="Verdana" panose="020B0604030504040204" pitchFamily="34" charset="0"/>
              </a:rPr>
              <a:t> Notebook document can be exported to PDF, Python script or HTML.</a:t>
            </a:r>
          </a:p>
          <a:p>
            <a:pPr marL="285750" indent="-285750" algn="just">
              <a:buFont typeface="Arial" panose="020B0604020202020204" pitchFamily="34" charset="0"/>
              <a:buChar char="•"/>
            </a:pPr>
            <a:r>
              <a:rPr lang="en-US" dirty="0">
                <a:solidFill>
                  <a:srgbClr val="181717"/>
                </a:solidFill>
                <a:latin typeface="Verdana" panose="020B0604030504040204" pitchFamily="34" charset="0"/>
              </a:rPr>
              <a:t>By default, the </a:t>
            </a:r>
            <a:r>
              <a:rPr lang="en-US" dirty="0" err="1">
                <a:solidFill>
                  <a:srgbClr val="181717"/>
                </a:solidFill>
                <a:latin typeface="Verdana" panose="020B0604030504040204" pitchFamily="34" charset="0"/>
              </a:rPr>
              <a:t>IPython</a:t>
            </a:r>
            <a:r>
              <a:rPr lang="en-US" dirty="0">
                <a:solidFill>
                  <a:srgbClr val="181717"/>
                </a:solidFill>
                <a:latin typeface="Verdana" panose="020B0604030504040204" pitchFamily="34" charset="0"/>
              </a:rPr>
              <a:t> kernel drives the </a:t>
            </a:r>
            <a:r>
              <a:rPr lang="en-US" dirty="0" err="1">
                <a:solidFill>
                  <a:srgbClr val="181717"/>
                </a:solidFill>
                <a:latin typeface="Verdana" panose="020B0604030504040204" pitchFamily="34" charset="0"/>
              </a:rPr>
              <a:t>Jupyter</a:t>
            </a:r>
            <a:r>
              <a:rPr lang="en-US" dirty="0">
                <a:solidFill>
                  <a:srgbClr val="181717"/>
                </a:solidFill>
                <a:latin typeface="Verdana" panose="020B0604030504040204" pitchFamily="34" charset="0"/>
              </a:rPr>
              <a:t> Notebook application. </a:t>
            </a:r>
          </a:p>
          <a:p>
            <a:pPr marL="285750" indent="-285750" algn="just">
              <a:buFont typeface="Arial" panose="020B0604020202020204" pitchFamily="34" charset="0"/>
              <a:buChar char="•"/>
            </a:pPr>
            <a:r>
              <a:rPr lang="en-US" dirty="0">
                <a:solidFill>
                  <a:srgbClr val="181717"/>
                </a:solidFill>
                <a:latin typeface="Verdana" panose="020B0604030504040204" pitchFamily="34" charset="0"/>
              </a:rPr>
              <a:t>It also supports other languages like Julia and R. (</a:t>
            </a:r>
            <a:r>
              <a:rPr lang="en-US" dirty="0" err="1">
                <a:solidFill>
                  <a:srgbClr val="181717"/>
                </a:solidFill>
                <a:latin typeface="Verdana" panose="020B0604030504040204" pitchFamily="34" charset="0"/>
              </a:rPr>
              <a:t>Jupyter</a:t>
            </a:r>
            <a:r>
              <a:rPr lang="en-US" dirty="0">
                <a:solidFill>
                  <a:srgbClr val="181717"/>
                </a:solidFill>
                <a:latin typeface="Verdana" panose="020B0604030504040204" pitchFamily="34" charset="0"/>
              </a:rPr>
              <a:t> stands for </a:t>
            </a:r>
            <a:r>
              <a:rPr lang="en-US" b="1" dirty="0" err="1">
                <a:solidFill>
                  <a:srgbClr val="181717"/>
                </a:solidFill>
                <a:latin typeface="Verdana" panose="020B0604030504040204" pitchFamily="34" charset="0"/>
              </a:rPr>
              <a:t>JU</a:t>
            </a:r>
            <a:r>
              <a:rPr lang="en-US" dirty="0" err="1">
                <a:solidFill>
                  <a:srgbClr val="181717"/>
                </a:solidFill>
                <a:latin typeface="Verdana" panose="020B0604030504040204" pitchFamily="34" charset="0"/>
              </a:rPr>
              <a:t>lia</a:t>
            </a:r>
            <a:r>
              <a:rPr lang="en-US" dirty="0">
                <a:solidFill>
                  <a:srgbClr val="181717"/>
                </a:solidFill>
                <a:latin typeface="Verdana" panose="020B0604030504040204" pitchFamily="34" charset="0"/>
              </a:rPr>
              <a:t>, </a:t>
            </a:r>
            <a:r>
              <a:rPr lang="en-US" b="1" dirty="0" err="1">
                <a:solidFill>
                  <a:srgbClr val="181717"/>
                </a:solidFill>
                <a:latin typeface="Verdana" panose="020B0604030504040204" pitchFamily="34" charset="0"/>
              </a:rPr>
              <a:t>PYT</a:t>
            </a:r>
            <a:r>
              <a:rPr lang="en-US" dirty="0" err="1">
                <a:solidFill>
                  <a:srgbClr val="181717"/>
                </a:solidFill>
                <a:latin typeface="Verdana" panose="020B0604030504040204" pitchFamily="34" charset="0"/>
              </a:rPr>
              <a:t>hon</a:t>
            </a:r>
            <a:r>
              <a:rPr lang="en-US" dirty="0">
                <a:solidFill>
                  <a:srgbClr val="181717"/>
                </a:solidFill>
                <a:latin typeface="Verdana" panose="020B0604030504040204" pitchFamily="34" charset="0"/>
              </a:rPr>
              <a:t> and </a:t>
            </a:r>
            <a:r>
              <a:rPr lang="en-US" b="1" dirty="0">
                <a:solidFill>
                  <a:srgbClr val="181717"/>
                </a:solidFill>
                <a:latin typeface="Verdana" panose="020B0604030504040204" pitchFamily="34" charset="0"/>
              </a:rPr>
              <a:t>R</a:t>
            </a:r>
            <a:r>
              <a:rPr lang="en-US" dirty="0">
                <a:solidFill>
                  <a:srgbClr val="181717"/>
                </a:solidFill>
                <a:latin typeface="Verdana" panose="020B0604030504040204" pitchFamily="34" charset="0"/>
              </a:rPr>
              <a:t>).</a:t>
            </a:r>
          </a:p>
        </p:txBody>
      </p:sp>
      <p:pic>
        <p:nvPicPr>
          <p:cNvPr id="3" name="Picture 2">
            <a:extLst>
              <a:ext uri="{FF2B5EF4-FFF2-40B4-BE49-F238E27FC236}">
                <a16:creationId xmlns:a16="http://schemas.microsoft.com/office/drawing/2014/main" id="{E6D0403A-4575-41B6-B1DF-918EF5F888F9}"/>
              </a:ext>
            </a:extLst>
          </p:cNvPr>
          <p:cNvPicPr>
            <a:picLocks noChangeAspect="1"/>
          </p:cNvPicPr>
          <p:nvPr/>
        </p:nvPicPr>
        <p:blipFill rotWithShape="1">
          <a:blip r:embed="rId3"/>
          <a:srcRect t="2719" r="1408" b="51845"/>
          <a:stretch/>
        </p:blipFill>
        <p:spPr>
          <a:xfrm>
            <a:off x="1012055" y="3966941"/>
            <a:ext cx="9765437" cy="2531513"/>
          </a:xfrm>
          <a:prstGeom prst="rect">
            <a:avLst/>
          </a:prstGeom>
        </p:spPr>
      </p:pic>
    </p:spTree>
    <p:extLst>
      <p:ext uri="{BB962C8B-B14F-4D97-AF65-F5344CB8AC3E}">
        <p14:creationId xmlns:p14="http://schemas.microsoft.com/office/powerpoint/2010/main" val="1894650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0C55BB-DF31-466C-B7FA-2B01824DB052}"/>
              </a:ext>
            </a:extLst>
          </p:cNvPr>
          <p:cNvSpPr/>
          <p:nvPr/>
        </p:nvSpPr>
        <p:spPr>
          <a:xfrm>
            <a:off x="985419" y="1942782"/>
            <a:ext cx="10014013" cy="1815882"/>
          </a:xfrm>
          <a:prstGeom prst="rect">
            <a:avLst/>
          </a:prstGeom>
        </p:spPr>
        <p:txBody>
          <a:bodyPr wrap="square">
            <a:spAutoFit/>
          </a:bodyPr>
          <a:lstStyle/>
          <a:p>
            <a:pPr algn="just"/>
            <a:r>
              <a:rPr lang="en-US" sz="1400" b="1" dirty="0">
                <a:solidFill>
                  <a:srgbClr val="181717"/>
                </a:solidFill>
                <a:latin typeface="Roboto"/>
              </a:rPr>
              <a:t>Virtual Environment</a:t>
            </a:r>
          </a:p>
          <a:p>
            <a:pPr algn="just"/>
            <a:endParaRPr lang="en-US" sz="1400" dirty="0">
              <a:solidFill>
                <a:srgbClr val="181717"/>
              </a:solidFill>
              <a:latin typeface="Roboto"/>
            </a:endParaRPr>
          </a:p>
          <a:p>
            <a:pPr algn="just"/>
            <a:r>
              <a:rPr lang="en-US" sz="1400" dirty="0">
                <a:solidFill>
                  <a:srgbClr val="181717"/>
                </a:solidFill>
                <a:latin typeface="Verdana" panose="020B0604030504040204" pitchFamily="34" charset="0"/>
              </a:rPr>
              <a:t>Many times, Python packages developed by certain third-parties have to be installed while developing Python-based applications. However, requirement for a specific version of the same package may sometimes be conflicting with other applications' requirements. </a:t>
            </a:r>
          </a:p>
          <a:p>
            <a:pPr algn="just"/>
            <a:r>
              <a:rPr lang="en-US" sz="1400" dirty="0">
                <a:solidFill>
                  <a:srgbClr val="181717"/>
                </a:solidFill>
                <a:latin typeface="Verdana" panose="020B0604030504040204" pitchFamily="34" charset="0"/>
              </a:rPr>
              <a:t>Hence, it is desired to have side-by-side environments for each purpose to avoid compatibility issues. This is achieved by setting up a virtual environment.</a:t>
            </a:r>
          </a:p>
          <a:p>
            <a:pPr algn="just"/>
            <a:r>
              <a:rPr lang="en-US" sz="1400" dirty="0">
                <a:solidFill>
                  <a:srgbClr val="181717"/>
                </a:solidFill>
                <a:latin typeface="Verdana" panose="020B0604030504040204" pitchFamily="34" charset="0"/>
              </a:rPr>
              <a:t>The </a:t>
            </a:r>
            <a:r>
              <a:rPr lang="en-US" sz="1400" b="1" dirty="0" err="1">
                <a:solidFill>
                  <a:srgbClr val="181717"/>
                </a:solidFill>
                <a:latin typeface="Verdana" panose="020B0604030504040204" pitchFamily="34" charset="0"/>
              </a:rPr>
              <a:t>venv</a:t>
            </a:r>
            <a:r>
              <a:rPr lang="en-US" sz="1400" dirty="0">
                <a:solidFill>
                  <a:srgbClr val="181717"/>
                </a:solidFill>
                <a:latin typeface="Verdana" panose="020B0604030504040204" pitchFamily="34" charset="0"/>
              </a:rPr>
              <a:t> module in a standard Python library used to create virtual environments. </a:t>
            </a:r>
            <a:endParaRPr lang="en-US" sz="1400" b="0" i="0" dirty="0">
              <a:solidFill>
                <a:srgbClr val="181717"/>
              </a:solidFill>
              <a:effectLst/>
              <a:latin typeface="Verdana" panose="020B0604030504040204" pitchFamily="34" charset="0"/>
            </a:endParaRPr>
          </a:p>
        </p:txBody>
      </p:sp>
      <p:sp>
        <p:nvSpPr>
          <p:cNvPr id="4" name="Rectangle 3">
            <a:extLst>
              <a:ext uri="{FF2B5EF4-FFF2-40B4-BE49-F238E27FC236}">
                <a16:creationId xmlns:a16="http://schemas.microsoft.com/office/drawing/2014/main" id="{02C925F6-A8D1-4B51-B1C5-05867DAECB14}"/>
              </a:ext>
            </a:extLst>
          </p:cNvPr>
          <p:cNvSpPr/>
          <p:nvPr/>
        </p:nvSpPr>
        <p:spPr>
          <a:xfrm>
            <a:off x="3931268" y="4158734"/>
            <a:ext cx="3974358" cy="369332"/>
          </a:xfrm>
          <a:prstGeom prst="rect">
            <a:avLst/>
          </a:prstGeom>
        </p:spPr>
        <p:txBody>
          <a:bodyPr wrap="none">
            <a:spAutoFit/>
          </a:bodyPr>
          <a:lstStyle/>
          <a:p>
            <a:r>
              <a:rPr lang="en-US" dirty="0">
                <a:latin typeface="SFMono-Regular"/>
              </a:rPr>
              <a:t>C:\Python36&gt;python -m </a:t>
            </a:r>
            <a:r>
              <a:rPr lang="en-US" dirty="0" err="1">
                <a:latin typeface="SFMono-Regular"/>
              </a:rPr>
              <a:t>venv</a:t>
            </a:r>
            <a:r>
              <a:rPr lang="en-US" dirty="0">
                <a:latin typeface="SFMono-Regular"/>
              </a:rPr>
              <a:t> c:\myvenv</a:t>
            </a:r>
            <a:endParaRPr lang="en-US" dirty="0"/>
          </a:p>
        </p:txBody>
      </p:sp>
      <p:sp>
        <p:nvSpPr>
          <p:cNvPr id="5" name="TextBox 4">
            <a:extLst>
              <a:ext uri="{FF2B5EF4-FFF2-40B4-BE49-F238E27FC236}">
                <a16:creationId xmlns:a16="http://schemas.microsoft.com/office/drawing/2014/main" id="{07D9153C-D9AE-4E3D-9ECA-7F8E63453F28}"/>
              </a:ext>
            </a:extLst>
          </p:cNvPr>
          <p:cNvSpPr txBox="1"/>
          <p:nvPr/>
        </p:nvSpPr>
        <p:spPr>
          <a:xfrm>
            <a:off x="1083076" y="5157926"/>
            <a:ext cx="3329126" cy="369332"/>
          </a:xfrm>
          <a:prstGeom prst="rect">
            <a:avLst/>
          </a:prstGeom>
          <a:noFill/>
        </p:spPr>
        <p:txBody>
          <a:bodyPr wrap="square" rtlCol="0">
            <a:spAutoFit/>
          </a:bodyPr>
          <a:lstStyle/>
          <a:p>
            <a:r>
              <a:rPr lang="en-US" dirty="0"/>
              <a:t>Use </a:t>
            </a:r>
            <a:r>
              <a:rPr lang="en-US" dirty="0" err="1"/>
              <a:t>Conda</a:t>
            </a:r>
            <a:r>
              <a:rPr lang="en-US" dirty="0"/>
              <a:t> to setup VENV</a:t>
            </a:r>
          </a:p>
        </p:txBody>
      </p:sp>
    </p:spTree>
    <p:extLst>
      <p:ext uri="{BB962C8B-B14F-4D97-AF65-F5344CB8AC3E}">
        <p14:creationId xmlns:p14="http://schemas.microsoft.com/office/powerpoint/2010/main" val="1272113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5A0463-BD14-49AC-85AA-14E93A424400}"/>
              </a:ext>
            </a:extLst>
          </p:cNvPr>
          <p:cNvSpPr/>
          <p:nvPr/>
        </p:nvSpPr>
        <p:spPr>
          <a:xfrm>
            <a:off x="1289938" y="1193592"/>
            <a:ext cx="1694053" cy="369332"/>
          </a:xfrm>
          <a:prstGeom prst="rect">
            <a:avLst/>
          </a:prstGeom>
        </p:spPr>
        <p:txBody>
          <a:bodyPr wrap="none">
            <a:spAutoFit/>
          </a:bodyPr>
          <a:lstStyle/>
          <a:p>
            <a:pPr fontAlgn="base"/>
            <a:r>
              <a:rPr lang="en-US" b="1" dirty="0">
                <a:solidFill>
                  <a:srgbClr val="333333"/>
                </a:solidFill>
                <a:latin typeface="Alegreya"/>
              </a:rPr>
              <a:t>Python libraries</a:t>
            </a:r>
            <a:endParaRPr lang="en-US" b="1" i="0" dirty="0">
              <a:solidFill>
                <a:srgbClr val="333333"/>
              </a:solidFill>
              <a:effectLst/>
              <a:latin typeface="Alegreya"/>
            </a:endParaRPr>
          </a:p>
        </p:txBody>
      </p:sp>
      <p:sp>
        <p:nvSpPr>
          <p:cNvPr id="3" name="Rectangle 2">
            <a:extLst>
              <a:ext uri="{FF2B5EF4-FFF2-40B4-BE49-F238E27FC236}">
                <a16:creationId xmlns:a16="http://schemas.microsoft.com/office/drawing/2014/main" id="{6C31DF8E-C9D9-4608-B211-92D4BD135AF9}"/>
              </a:ext>
            </a:extLst>
          </p:cNvPr>
          <p:cNvSpPr/>
          <p:nvPr/>
        </p:nvSpPr>
        <p:spPr>
          <a:xfrm>
            <a:off x="1289938" y="1898393"/>
            <a:ext cx="8478175" cy="2862322"/>
          </a:xfrm>
          <a:prstGeom prst="rect">
            <a:avLst/>
          </a:prstGeom>
        </p:spPr>
        <p:txBody>
          <a:bodyPr wrap="square">
            <a:spAutoFit/>
          </a:bodyPr>
          <a:lstStyle/>
          <a:p>
            <a:pPr fontAlgn="base"/>
            <a:r>
              <a:rPr lang="en-US" b="1" dirty="0">
                <a:solidFill>
                  <a:srgbClr val="333333"/>
                </a:solidFill>
                <a:latin typeface="Gentium Book Basic"/>
              </a:rPr>
              <a:t>1.</a:t>
            </a:r>
            <a:r>
              <a:rPr lang="en-US" dirty="0">
                <a:solidFill>
                  <a:srgbClr val="333333"/>
                </a:solidFill>
                <a:latin typeface="Gentium Book Basic"/>
              </a:rPr>
              <a:t> </a:t>
            </a:r>
            <a:r>
              <a:rPr lang="en-US" dirty="0">
                <a:solidFill>
                  <a:srgbClr val="333333"/>
                </a:solidFill>
                <a:latin typeface="inherit"/>
              </a:rPr>
              <a:t>Requests</a:t>
            </a:r>
            <a:r>
              <a:rPr lang="en-US" dirty="0">
                <a:solidFill>
                  <a:srgbClr val="333333"/>
                </a:solidFill>
                <a:latin typeface="Gentium Book Basic"/>
              </a:rPr>
              <a:t>: The most famous http library written by </a:t>
            </a:r>
            <a:r>
              <a:rPr lang="en-US" dirty="0" err="1">
                <a:solidFill>
                  <a:srgbClr val="333333"/>
                </a:solidFill>
                <a:latin typeface="Gentium Book Basic"/>
              </a:rPr>
              <a:t>kenneth</a:t>
            </a:r>
            <a:r>
              <a:rPr lang="en-US" dirty="0">
                <a:solidFill>
                  <a:srgbClr val="333333"/>
                </a:solidFill>
                <a:latin typeface="Gentium Book Basic"/>
              </a:rPr>
              <a:t> </a:t>
            </a:r>
            <a:r>
              <a:rPr lang="en-US" dirty="0" err="1">
                <a:solidFill>
                  <a:srgbClr val="333333"/>
                </a:solidFill>
                <a:latin typeface="Gentium Book Basic"/>
              </a:rPr>
              <a:t>reitz</a:t>
            </a:r>
            <a:r>
              <a:rPr lang="en-US" dirty="0">
                <a:solidFill>
                  <a:srgbClr val="333333"/>
                </a:solidFill>
                <a:latin typeface="Gentium Book Basic"/>
              </a:rPr>
              <a:t>. </a:t>
            </a:r>
          </a:p>
          <a:p>
            <a:pPr fontAlgn="base"/>
            <a:endParaRPr lang="en-US" dirty="0">
              <a:solidFill>
                <a:srgbClr val="333333"/>
              </a:solidFill>
              <a:latin typeface="Gentium Book Basic"/>
            </a:endParaRPr>
          </a:p>
          <a:p>
            <a:pPr fontAlgn="base"/>
            <a:r>
              <a:rPr lang="en-US" b="1" dirty="0">
                <a:solidFill>
                  <a:srgbClr val="333333"/>
                </a:solidFill>
                <a:latin typeface="Gentium Book Basic"/>
              </a:rPr>
              <a:t>2.</a:t>
            </a:r>
            <a:r>
              <a:rPr lang="en-US" dirty="0">
                <a:solidFill>
                  <a:srgbClr val="333333"/>
                </a:solidFill>
                <a:latin typeface="Gentium Book Basic"/>
              </a:rPr>
              <a:t> </a:t>
            </a:r>
            <a:r>
              <a:rPr lang="en-US" dirty="0" err="1">
                <a:solidFill>
                  <a:srgbClr val="333333"/>
                </a:solidFill>
                <a:latin typeface="inherit"/>
              </a:rPr>
              <a:t>Scrapy</a:t>
            </a:r>
            <a:r>
              <a:rPr lang="en-US" dirty="0">
                <a:solidFill>
                  <a:srgbClr val="333333"/>
                </a:solidFill>
                <a:latin typeface="Gentium Book Basic"/>
              </a:rPr>
              <a:t>: If you are involved in </a:t>
            </a:r>
            <a:r>
              <a:rPr lang="en-US" dirty="0" err="1">
                <a:solidFill>
                  <a:srgbClr val="333333"/>
                </a:solidFill>
                <a:latin typeface="Gentium Book Basic"/>
              </a:rPr>
              <a:t>webscraping</a:t>
            </a:r>
            <a:r>
              <a:rPr lang="en-US" dirty="0">
                <a:solidFill>
                  <a:srgbClr val="333333"/>
                </a:solidFill>
                <a:latin typeface="Gentium Book Basic"/>
              </a:rPr>
              <a:t> then this is a must have library for you. </a:t>
            </a:r>
          </a:p>
          <a:p>
            <a:pPr fontAlgn="base"/>
            <a:endParaRPr lang="en-US" dirty="0">
              <a:solidFill>
                <a:srgbClr val="333333"/>
              </a:solidFill>
              <a:latin typeface="Gentium Book Basic"/>
            </a:endParaRPr>
          </a:p>
          <a:p>
            <a:pPr fontAlgn="base"/>
            <a:r>
              <a:rPr lang="en-US" b="1" dirty="0">
                <a:solidFill>
                  <a:srgbClr val="333333"/>
                </a:solidFill>
                <a:latin typeface="Gentium Book Basic"/>
              </a:rPr>
              <a:t>3.</a:t>
            </a:r>
            <a:r>
              <a:rPr lang="en-US" dirty="0">
                <a:solidFill>
                  <a:srgbClr val="333333"/>
                </a:solidFill>
                <a:latin typeface="Gentium Book Basic"/>
              </a:rPr>
              <a:t> </a:t>
            </a:r>
            <a:r>
              <a:rPr lang="en-US" dirty="0" err="1">
                <a:solidFill>
                  <a:srgbClr val="333333"/>
                </a:solidFill>
                <a:latin typeface="inherit"/>
              </a:rPr>
              <a:t>wxPython</a:t>
            </a:r>
            <a:r>
              <a:rPr lang="en-US" dirty="0">
                <a:solidFill>
                  <a:srgbClr val="333333"/>
                </a:solidFill>
                <a:latin typeface="Gentium Book Basic"/>
              </a:rPr>
              <a:t>: A </a:t>
            </a:r>
            <a:r>
              <a:rPr lang="en-US" dirty="0" err="1">
                <a:solidFill>
                  <a:srgbClr val="333333"/>
                </a:solidFill>
                <a:latin typeface="Gentium Book Basic"/>
              </a:rPr>
              <a:t>gui</a:t>
            </a:r>
            <a:r>
              <a:rPr lang="en-US" dirty="0">
                <a:solidFill>
                  <a:srgbClr val="333333"/>
                </a:solidFill>
                <a:latin typeface="Gentium Book Basic"/>
              </a:rPr>
              <a:t> toolkit for python. An be used in place of </a:t>
            </a:r>
            <a:r>
              <a:rPr lang="en-US" dirty="0" err="1">
                <a:solidFill>
                  <a:srgbClr val="333333"/>
                </a:solidFill>
                <a:latin typeface="Gentium Book Basic"/>
              </a:rPr>
              <a:t>tkinter</a:t>
            </a:r>
            <a:r>
              <a:rPr lang="en-US" dirty="0">
                <a:solidFill>
                  <a:srgbClr val="333333"/>
                </a:solidFill>
                <a:latin typeface="Gentium Book Basic"/>
              </a:rPr>
              <a:t>. </a:t>
            </a:r>
          </a:p>
          <a:p>
            <a:pPr fontAlgn="base"/>
            <a:endParaRPr lang="en-US" dirty="0">
              <a:solidFill>
                <a:srgbClr val="333333"/>
              </a:solidFill>
              <a:latin typeface="Gentium Book Basic"/>
            </a:endParaRPr>
          </a:p>
          <a:p>
            <a:pPr fontAlgn="base"/>
            <a:r>
              <a:rPr lang="en-US" b="1" dirty="0">
                <a:solidFill>
                  <a:srgbClr val="333333"/>
                </a:solidFill>
                <a:latin typeface="Gentium Book Basic"/>
              </a:rPr>
              <a:t>4.</a:t>
            </a:r>
            <a:r>
              <a:rPr lang="en-US" dirty="0">
                <a:solidFill>
                  <a:srgbClr val="333333"/>
                </a:solidFill>
                <a:latin typeface="Gentium Book Basic"/>
              </a:rPr>
              <a:t> </a:t>
            </a:r>
            <a:r>
              <a:rPr lang="en-US" dirty="0">
                <a:solidFill>
                  <a:srgbClr val="333333"/>
                </a:solidFill>
                <a:latin typeface="inherit"/>
              </a:rPr>
              <a:t>Pillow</a:t>
            </a:r>
            <a:r>
              <a:rPr lang="en-US" dirty="0">
                <a:solidFill>
                  <a:srgbClr val="333333"/>
                </a:solidFill>
                <a:latin typeface="Gentium Book Basic"/>
              </a:rPr>
              <a:t>: A friendly fork of PIL (Python Imaging Library). It is more user friendly than PIL and is a must have for anyone who works with images.</a:t>
            </a:r>
          </a:p>
          <a:p>
            <a:pPr fontAlgn="base"/>
            <a:endParaRPr lang="en-US" dirty="0">
              <a:solidFill>
                <a:srgbClr val="333333"/>
              </a:solidFill>
              <a:latin typeface="Gentium Book Basic"/>
            </a:endParaRPr>
          </a:p>
          <a:p>
            <a:pPr fontAlgn="base"/>
            <a:r>
              <a:rPr lang="en-US" b="1" dirty="0">
                <a:solidFill>
                  <a:srgbClr val="333333"/>
                </a:solidFill>
                <a:latin typeface="Gentium Book Basic"/>
              </a:rPr>
              <a:t>5.</a:t>
            </a:r>
            <a:r>
              <a:rPr lang="en-US" dirty="0">
                <a:solidFill>
                  <a:srgbClr val="333333"/>
                </a:solidFill>
                <a:latin typeface="Gentium Book Basic"/>
              </a:rPr>
              <a:t> </a:t>
            </a:r>
            <a:r>
              <a:rPr lang="en-US" dirty="0" err="1">
                <a:solidFill>
                  <a:srgbClr val="333333"/>
                </a:solidFill>
                <a:latin typeface="inherit"/>
              </a:rPr>
              <a:t>SQLAlchemy</a:t>
            </a:r>
            <a:r>
              <a:rPr lang="en-US" dirty="0">
                <a:solidFill>
                  <a:srgbClr val="333333"/>
                </a:solidFill>
                <a:latin typeface="Gentium Book Basic"/>
              </a:rPr>
              <a:t>: A database library. </a:t>
            </a:r>
            <a:endParaRPr lang="en-US" b="0" i="0" dirty="0">
              <a:solidFill>
                <a:srgbClr val="333333"/>
              </a:solidFill>
              <a:effectLst/>
              <a:latin typeface="Gentium Book Basic"/>
            </a:endParaRPr>
          </a:p>
        </p:txBody>
      </p:sp>
    </p:spTree>
    <p:extLst>
      <p:ext uri="{BB962C8B-B14F-4D97-AF65-F5344CB8AC3E}">
        <p14:creationId xmlns:p14="http://schemas.microsoft.com/office/powerpoint/2010/main" val="4006244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B7FB9A-B84A-4029-8517-39F52D297F28}"/>
              </a:ext>
            </a:extLst>
          </p:cNvPr>
          <p:cNvSpPr/>
          <p:nvPr/>
        </p:nvSpPr>
        <p:spPr>
          <a:xfrm>
            <a:off x="381740" y="1859340"/>
            <a:ext cx="11185864" cy="3139321"/>
          </a:xfrm>
          <a:prstGeom prst="rect">
            <a:avLst/>
          </a:prstGeom>
        </p:spPr>
        <p:txBody>
          <a:bodyPr wrap="square">
            <a:spAutoFit/>
          </a:bodyPr>
          <a:lstStyle/>
          <a:p>
            <a:pPr fontAlgn="base"/>
            <a:r>
              <a:rPr lang="en-US" b="1" dirty="0">
                <a:solidFill>
                  <a:srgbClr val="333333"/>
                </a:solidFill>
                <a:latin typeface="Gentium Book Basic"/>
              </a:rPr>
              <a:t>6.</a:t>
            </a:r>
            <a:r>
              <a:rPr lang="en-US" dirty="0">
                <a:solidFill>
                  <a:srgbClr val="333333"/>
                </a:solidFill>
                <a:latin typeface="Gentium Book Basic"/>
              </a:rPr>
              <a:t> </a:t>
            </a:r>
            <a:r>
              <a:rPr lang="en-US" dirty="0" err="1">
                <a:solidFill>
                  <a:srgbClr val="333333"/>
                </a:solidFill>
                <a:latin typeface="inherit"/>
              </a:rPr>
              <a:t>BeautifulSoup</a:t>
            </a:r>
            <a:r>
              <a:rPr lang="en-US" dirty="0">
                <a:solidFill>
                  <a:srgbClr val="333333"/>
                </a:solidFill>
                <a:latin typeface="Gentium Book Basic"/>
              </a:rPr>
              <a:t>: Slow but for xml and html parsing library is very useful for beginners.</a:t>
            </a:r>
          </a:p>
          <a:p>
            <a:pPr fontAlgn="base"/>
            <a:endParaRPr lang="en-US" dirty="0">
              <a:solidFill>
                <a:srgbClr val="333333"/>
              </a:solidFill>
              <a:latin typeface="Gentium Book Basic"/>
            </a:endParaRPr>
          </a:p>
          <a:p>
            <a:pPr fontAlgn="base"/>
            <a:r>
              <a:rPr lang="en-US" b="1" dirty="0">
                <a:solidFill>
                  <a:srgbClr val="333333"/>
                </a:solidFill>
                <a:latin typeface="Gentium Book Basic"/>
              </a:rPr>
              <a:t>7.</a:t>
            </a:r>
            <a:r>
              <a:rPr lang="en-US" dirty="0">
                <a:solidFill>
                  <a:srgbClr val="333333"/>
                </a:solidFill>
                <a:latin typeface="Gentium Book Basic"/>
              </a:rPr>
              <a:t> </a:t>
            </a:r>
            <a:r>
              <a:rPr lang="en-US" dirty="0">
                <a:solidFill>
                  <a:srgbClr val="333333"/>
                </a:solidFill>
                <a:latin typeface="inherit"/>
              </a:rPr>
              <a:t>Twisted</a:t>
            </a:r>
            <a:r>
              <a:rPr lang="en-US" dirty="0">
                <a:solidFill>
                  <a:srgbClr val="333333"/>
                </a:solidFill>
                <a:latin typeface="Gentium Book Basic"/>
              </a:rPr>
              <a:t>: The most important tool for any network application developer. It has a very beautiful </a:t>
            </a:r>
            <a:r>
              <a:rPr lang="en-US" dirty="0" err="1">
                <a:solidFill>
                  <a:srgbClr val="333333"/>
                </a:solidFill>
                <a:latin typeface="Gentium Book Basic"/>
              </a:rPr>
              <a:t>api</a:t>
            </a:r>
            <a:r>
              <a:rPr lang="en-US" dirty="0">
                <a:solidFill>
                  <a:srgbClr val="333333"/>
                </a:solidFill>
                <a:latin typeface="Gentium Book Basic"/>
              </a:rPr>
              <a:t> and is used by a lot of famous python developers.</a:t>
            </a:r>
          </a:p>
          <a:p>
            <a:pPr fontAlgn="base"/>
            <a:endParaRPr lang="en-US" dirty="0">
              <a:solidFill>
                <a:srgbClr val="333333"/>
              </a:solidFill>
              <a:latin typeface="Gentium Book Basic"/>
            </a:endParaRPr>
          </a:p>
          <a:p>
            <a:pPr fontAlgn="base"/>
            <a:r>
              <a:rPr lang="en-US" b="1" dirty="0">
                <a:solidFill>
                  <a:srgbClr val="333333"/>
                </a:solidFill>
                <a:latin typeface="Gentium Book Basic"/>
              </a:rPr>
              <a:t>8.</a:t>
            </a:r>
            <a:r>
              <a:rPr lang="en-US" dirty="0">
                <a:solidFill>
                  <a:srgbClr val="333333"/>
                </a:solidFill>
                <a:latin typeface="Gentium Book Basic"/>
              </a:rPr>
              <a:t> </a:t>
            </a:r>
            <a:r>
              <a:rPr lang="en-US" dirty="0">
                <a:solidFill>
                  <a:srgbClr val="333333"/>
                </a:solidFill>
                <a:latin typeface="inherit"/>
              </a:rPr>
              <a:t>NumPy</a:t>
            </a:r>
            <a:r>
              <a:rPr lang="en-US" dirty="0">
                <a:solidFill>
                  <a:srgbClr val="333333"/>
                </a:solidFill>
                <a:latin typeface="Gentium Book Basic"/>
              </a:rPr>
              <a:t>: Provides some advance math functionalities to python.</a:t>
            </a:r>
          </a:p>
          <a:p>
            <a:pPr fontAlgn="base"/>
            <a:endParaRPr lang="en-US" dirty="0">
              <a:solidFill>
                <a:srgbClr val="333333"/>
              </a:solidFill>
              <a:latin typeface="Gentium Book Basic"/>
            </a:endParaRPr>
          </a:p>
          <a:p>
            <a:pPr fontAlgn="base"/>
            <a:r>
              <a:rPr lang="en-US" b="1" dirty="0">
                <a:solidFill>
                  <a:srgbClr val="333333"/>
                </a:solidFill>
                <a:latin typeface="Gentium Book Basic"/>
              </a:rPr>
              <a:t>9.</a:t>
            </a:r>
            <a:r>
              <a:rPr lang="en-US" dirty="0">
                <a:solidFill>
                  <a:srgbClr val="333333"/>
                </a:solidFill>
                <a:latin typeface="Gentium Book Basic"/>
              </a:rPr>
              <a:t> </a:t>
            </a:r>
            <a:r>
              <a:rPr lang="en-US" dirty="0">
                <a:solidFill>
                  <a:srgbClr val="333333"/>
                </a:solidFill>
                <a:latin typeface="inherit"/>
              </a:rPr>
              <a:t>SciPy</a:t>
            </a:r>
            <a:r>
              <a:rPr lang="en-US" dirty="0">
                <a:solidFill>
                  <a:srgbClr val="333333"/>
                </a:solidFill>
                <a:latin typeface="Gentium Book Basic"/>
              </a:rPr>
              <a:t>: When we talk about NumPy then we have to talk about </a:t>
            </a:r>
            <a:r>
              <a:rPr lang="en-US" dirty="0" err="1">
                <a:solidFill>
                  <a:srgbClr val="333333"/>
                </a:solidFill>
                <a:latin typeface="Gentium Book Basic"/>
              </a:rPr>
              <a:t>scipy</a:t>
            </a:r>
            <a:r>
              <a:rPr lang="en-US" dirty="0">
                <a:solidFill>
                  <a:srgbClr val="333333"/>
                </a:solidFill>
                <a:latin typeface="Gentium Book Basic"/>
              </a:rPr>
              <a:t>. It is a library of algorithms and mathematical tools for python and has caused many scientists to switch from ruby to python.</a:t>
            </a:r>
          </a:p>
          <a:p>
            <a:pPr fontAlgn="base"/>
            <a:endParaRPr lang="en-US" dirty="0">
              <a:solidFill>
                <a:srgbClr val="333333"/>
              </a:solidFill>
              <a:latin typeface="Gentium Book Basic"/>
            </a:endParaRPr>
          </a:p>
          <a:p>
            <a:pPr fontAlgn="base"/>
            <a:r>
              <a:rPr lang="en-US" dirty="0">
                <a:solidFill>
                  <a:srgbClr val="333333"/>
                </a:solidFill>
                <a:latin typeface="Gentium Book Basic"/>
              </a:rPr>
              <a:t>10. matplotlib: A numerical plotting library. It is very useful for any data scientist or any data analyzer.</a:t>
            </a:r>
          </a:p>
        </p:txBody>
      </p:sp>
    </p:spTree>
    <p:extLst>
      <p:ext uri="{BB962C8B-B14F-4D97-AF65-F5344CB8AC3E}">
        <p14:creationId xmlns:p14="http://schemas.microsoft.com/office/powerpoint/2010/main" val="267743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2FCE4-D338-4A34-BC5E-D2D5CB1DEB90}"/>
              </a:ext>
            </a:extLst>
          </p:cNvPr>
          <p:cNvSpPr/>
          <p:nvPr/>
        </p:nvSpPr>
        <p:spPr>
          <a:xfrm>
            <a:off x="479394" y="1720840"/>
            <a:ext cx="11194742" cy="2862322"/>
          </a:xfrm>
          <a:prstGeom prst="rect">
            <a:avLst/>
          </a:prstGeom>
        </p:spPr>
        <p:txBody>
          <a:bodyPr wrap="square">
            <a:spAutoFit/>
          </a:bodyPr>
          <a:lstStyle/>
          <a:p>
            <a:pPr fontAlgn="base"/>
            <a:r>
              <a:rPr lang="en-US" b="1" dirty="0">
                <a:solidFill>
                  <a:srgbClr val="333333"/>
                </a:solidFill>
                <a:latin typeface="Gentium Book Basic"/>
              </a:rPr>
              <a:t>11.</a:t>
            </a:r>
            <a:r>
              <a:rPr lang="en-US" dirty="0">
                <a:solidFill>
                  <a:srgbClr val="333333"/>
                </a:solidFill>
                <a:latin typeface="Gentium Book Basic"/>
              </a:rPr>
              <a:t> </a:t>
            </a:r>
            <a:r>
              <a:rPr lang="en-US" dirty="0" err="1">
                <a:solidFill>
                  <a:srgbClr val="333333"/>
                </a:solidFill>
                <a:latin typeface="inherit"/>
              </a:rPr>
              <a:t>Pygame</a:t>
            </a:r>
            <a:r>
              <a:rPr lang="en-US" dirty="0">
                <a:solidFill>
                  <a:srgbClr val="333333"/>
                </a:solidFill>
                <a:latin typeface="inherit"/>
              </a:rPr>
              <a:t>: </a:t>
            </a:r>
            <a:r>
              <a:rPr lang="en-US" dirty="0">
                <a:solidFill>
                  <a:srgbClr val="333333"/>
                </a:solidFill>
                <a:latin typeface="Gentium Book Basic"/>
              </a:rPr>
              <a:t>This library will help you achieve your goal of 2d game development.</a:t>
            </a:r>
          </a:p>
          <a:p>
            <a:pPr fontAlgn="base"/>
            <a:endParaRPr lang="en-US" dirty="0">
              <a:solidFill>
                <a:srgbClr val="333333"/>
              </a:solidFill>
              <a:latin typeface="Gentium Book Basic"/>
            </a:endParaRPr>
          </a:p>
          <a:p>
            <a:pPr fontAlgn="base"/>
            <a:r>
              <a:rPr lang="en-US" b="1" dirty="0">
                <a:solidFill>
                  <a:srgbClr val="333333"/>
                </a:solidFill>
                <a:latin typeface="Gentium Book Basic"/>
              </a:rPr>
              <a:t>12.</a:t>
            </a:r>
            <a:r>
              <a:rPr lang="en-US" dirty="0">
                <a:solidFill>
                  <a:srgbClr val="333333"/>
                </a:solidFill>
                <a:latin typeface="Gentium Book Basic"/>
              </a:rPr>
              <a:t> </a:t>
            </a:r>
            <a:r>
              <a:rPr lang="en-US" dirty="0" err="1">
                <a:solidFill>
                  <a:srgbClr val="333333"/>
                </a:solidFill>
                <a:latin typeface="inherit"/>
              </a:rPr>
              <a:t>Pyglet</a:t>
            </a:r>
            <a:r>
              <a:rPr lang="en-US" dirty="0">
                <a:solidFill>
                  <a:srgbClr val="333333"/>
                </a:solidFill>
                <a:latin typeface="Gentium Book Basic"/>
              </a:rPr>
              <a:t>: A 3d animation and game creation engine. This is the engine in which the famous </a:t>
            </a:r>
            <a:r>
              <a:rPr lang="en-US" dirty="0">
                <a:solidFill>
                  <a:srgbClr val="333333"/>
                </a:solidFill>
                <a:latin typeface="inherit"/>
              </a:rPr>
              <a:t>python port</a:t>
            </a:r>
            <a:r>
              <a:rPr lang="en-US" dirty="0">
                <a:solidFill>
                  <a:srgbClr val="333333"/>
                </a:solidFill>
                <a:latin typeface="Gentium Book Basic"/>
              </a:rPr>
              <a:t> of </a:t>
            </a:r>
            <a:r>
              <a:rPr lang="en-US" dirty="0" err="1">
                <a:solidFill>
                  <a:srgbClr val="333333"/>
                </a:solidFill>
                <a:latin typeface="Gentium Book Basic"/>
              </a:rPr>
              <a:t>minecraft</a:t>
            </a:r>
            <a:r>
              <a:rPr lang="en-US" dirty="0">
                <a:solidFill>
                  <a:srgbClr val="333333"/>
                </a:solidFill>
                <a:latin typeface="Gentium Book Basic"/>
              </a:rPr>
              <a:t> was made.</a:t>
            </a:r>
          </a:p>
          <a:p>
            <a:pPr fontAlgn="base"/>
            <a:endParaRPr lang="en-US" dirty="0">
              <a:solidFill>
                <a:srgbClr val="333333"/>
              </a:solidFill>
              <a:latin typeface="Gentium Book Basic"/>
            </a:endParaRPr>
          </a:p>
          <a:p>
            <a:pPr fontAlgn="base"/>
            <a:r>
              <a:rPr lang="en-US" b="1" dirty="0">
                <a:solidFill>
                  <a:srgbClr val="333333"/>
                </a:solidFill>
                <a:latin typeface="Gentium Book Basic"/>
              </a:rPr>
              <a:t>13.</a:t>
            </a:r>
            <a:r>
              <a:rPr lang="en-US" dirty="0">
                <a:solidFill>
                  <a:srgbClr val="333333"/>
                </a:solidFill>
                <a:latin typeface="Gentium Book Basic"/>
              </a:rPr>
              <a:t> </a:t>
            </a:r>
            <a:r>
              <a:rPr lang="en-US" dirty="0" err="1">
                <a:solidFill>
                  <a:srgbClr val="333333"/>
                </a:solidFill>
                <a:latin typeface="inherit"/>
              </a:rPr>
              <a:t>pyQT</a:t>
            </a:r>
            <a:r>
              <a:rPr lang="en-US" dirty="0">
                <a:solidFill>
                  <a:srgbClr val="333333"/>
                </a:solidFill>
                <a:latin typeface="Gentium Book Basic"/>
              </a:rPr>
              <a:t>: A GUI toolkit for python. Usually a second choice after </a:t>
            </a:r>
            <a:r>
              <a:rPr lang="en-US" dirty="0" err="1">
                <a:solidFill>
                  <a:srgbClr val="333333"/>
                </a:solidFill>
                <a:latin typeface="Gentium Book Basic"/>
              </a:rPr>
              <a:t>wxpython</a:t>
            </a:r>
            <a:r>
              <a:rPr lang="en-US" dirty="0">
                <a:solidFill>
                  <a:srgbClr val="333333"/>
                </a:solidFill>
                <a:latin typeface="Gentium Book Basic"/>
              </a:rPr>
              <a:t> for developing GUI’s for python scripts.</a:t>
            </a:r>
          </a:p>
          <a:p>
            <a:pPr fontAlgn="base"/>
            <a:endParaRPr lang="en-US" dirty="0">
              <a:solidFill>
                <a:srgbClr val="333333"/>
              </a:solidFill>
              <a:latin typeface="Gentium Book Basic"/>
            </a:endParaRPr>
          </a:p>
          <a:p>
            <a:pPr fontAlgn="base"/>
            <a:r>
              <a:rPr lang="en-US" b="1" dirty="0">
                <a:solidFill>
                  <a:srgbClr val="333333"/>
                </a:solidFill>
                <a:latin typeface="Gentium Book Basic"/>
              </a:rPr>
              <a:t>14.</a:t>
            </a:r>
            <a:r>
              <a:rPr lang="en-US" dirty="0">
                <a:solidFill>
                  <a:srgbClr val="333333"/>
                </a:solidFill>
                <a:latin typeface="Gentium Book Basic"/>
              </a:rPr>
              <a:t> </a:t>
            </a:r>
            <a:r>
              <a:rPr lang="en-US" dirty="0" err="1">
                <a:solidFill>
                  <a:srgbClr val="333333"/>
                </a:solidFill>
                <a:latin typeface="inherit"/>
              </a:rPr>
              <a:t>pyGtk</a:t>
            </a:r>
            <a:r>
              <a:rPr lang="en-US" dirty="0">
                <a:solidFill>
                  <a:srgbClr val="333333"/>
                </a:solidFill>
                <a:latin typeface="Gentium Book Basic"/>
              </a:rPr>
              <a:t>: Another python GUI library. It is the same library in which the famous </a:t>
            </a:r>
            <a:r>
              <a:rPr lang="en-US" dirty="0" err="1">
                <a:solidFill>
                  <a:srgbClr val="333333"/>
                </a:solidFill>
                <a:latin typeface="Gentium Book Basic"/>
              </a:rPr>
              <a:t>Bittorrent</a:t>
            </a:r>
            <a:r>
              <a:rPr lang="en-US" dirty="0">
                <a:solidFill>
                  <a:srgbClr val="333333"/>
                </a:solidFill>
                <a:latin typeface="Gentium Book Basic"/>
              </a:rPr>
              <a:t> client is created.</a:t>
            </a:r>
          </a:p>
          <a:p>
            <a:pPr fontAlgn="base"/>
            <a:endParaRPr lang="en-US" dirty="0">
              <a:solidFill>
                <a:srgbClr val="333333"/>
              </a:solidFill>
              <a:latin typeface="Gentium Book Basic"/>
            </a:endParaRPr>
          </a:p>
          <a:p>
            <a:pPr fontAlgn="base"/>
            <a:r>
              <a:rPr lang="en-US" b="1" dirty="0">
                <a:solidFill>
                  <a:srgbClr val="333333"/>
                </a:solidFill>
                <a:latin typeface="Gentium Book Basic"/>
              </a:rPr>
              <a:t>15.</a:t>
            </a:r>
            <a:r>
              <a:rPr lang="en-US" dirty="0">
                <a:solidFill>
                  <a:srgbClr val="333333"/>
                </a:solidFill>
                <a:latin typeface="Gentium Book Basic"/>
              </a:rPr>
              <a:t> </a:t>
            </a:r>
            <a:r>
              <a:rPr lang="en-US" dirty="0" err="1">
                <a:solidFill>
                  <a:srgbClr val="333333"/>
                </a:solidFill>
                <a:latin typeface="inherit"/>
              </a:rPr>
              <a:t>Scapy</a:t>
            </a:r>
            <a:r>
              <a:rPr lang="en-US" dirty="0">
                <a:solidFill>
                  <a:srgbClr val="333333"/>
                </a:solidFill>
                <a:latin typeface="Gentium Book Basic"/>
              </a:rPr>
              <a:t>: A packet sniffer and analyzer for python made in python.</a:t>
            </a:r>
            <a:endParaRPr lang="en-US" b="0" i="0" dirty="0">
              <a:solidFill>
                <a:srgbClr val="333333"/>
              </a:solidFill>
              <a:effectLst/>
              <a:latin typeface="Gentium Book Basic"/>
            </a:endParaRPr>
          </a:p>
        </p:txBody>
      </p:sp>
    </p:spTree>
    <p:extLst>
      <p:ext uri="{BB962C8B-B14F-4D97-AF65-F5344CB8AC3E}">
        <p14:creationId xmlns:p14="http://schemas.microsoft.com/office/powerpoint/2010/main" val="1474835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56B869-48AB-4216-BF54-DFE621CD5194}"/>
              </a:ext>
            </a:extLst>
          </p:cNvPr>
          <p:cNvSpPr/>
          <p:nvPr/>
        </p:nvSpPr>
        <p:spPr>
          <a:xfrm>
            <a:off x="360138" y="1841698"/>
            <a:ext cx="10830757" cy="3416320"/>
          </a:xfrm>
          <a:prstGeom prst="rect">
            <a:avLst/>
          </a:prstGeom>
        </p:spPr>
        <p:txBody>
          <a:bodyPr wrap="square">
            <a:spAutoFit/>
          </a:bodyPr>
          <a:lstStyle/>
          <a:p>
            <a:pPr fontAlgn="base"/>
            <a:r>
              <a:rPr lang="en-US" b="1" dirty="0">
                <a:solidFill>
                  <a:srgbClr val="333333"/>
                </a:solidFill>
                <a:latin typeface="Gentium Book Basic"/>
              </a:rPr>
              <a:t>16.</a:t>
            </a:r>
            <a:r>
              <a:rPr lang="en-US" dirty="0">
                <a:solidFill>
                  <a:srgbClr val="333333"/>
                </a:solidFill>
                <a:latin typeface="Gentium Book Basic"/>
              </a:rPr>
              <a:t> </a:t>
            </a:r>
            <a:r>
              <a:rPr lang="en-US" dirty="0">
                <a:solidFill>
                  <a:srgbClr val="333333"/>
                </a:solidFill>
                <a:latin typeface="inherit"/>
              </a:rPr>
              <a:t>pywin32</a:t>
            </a:r>
            <a:r>
              <a:rPr lang="en-US" dirty="0">
                <a:solidFill>
                  <a:srgbClr val="333333"/>
                </a:solidFill>
                <a:latin typeface="Gentium Book Basic"/>
              </a:rPr>
              <a:t>: A python library which provides some useful methods and classes for interacting with windows.</a:t>
            </a:r>
          </a:p>
          <a:p>
            <a:pPr fontAlgn="base"/>
            <a:endParaRPr lang="en-US" dirty="0">
              <a:solidFill>
                <a:srgbClr val="333333"/>
              </a:solidFill>
              <a:latin typeface="Gentium Book Basic"/>
            </a:endParaRPr>
          </a:p>
          <a:p>
            <a:pPr fontAlgn="base"/>
            <a:r>
              <a:rPr lang="en-US" b="1" dirty="0">
                <a:solidFill>
                  <a:srgbClr val="333333"/>
                </a:solidFill>
                <a:latin typeface="Gentium Book Basic"/>
              </a:rPr>
              <a:t>17.</a:t>
            </a:r>
            <a:r>
              <a:rPr lang="en-US" dirty="0">
                <a:solidFill>
                  <a:srgbClr val="333333"/>
                </a:solidFill>
                <a:latin typeface="Gentium Book Basic"/>
              </a:rPr>
              <a:t> </a:t>
            </a:r>
            <a:r>
              <a:rPr lang="en-US" dirty="0" err="1">
                <a:solidFill>
                  <a:srgbClr val="333333"/>
                </a:solidFill>
                <a:latin typeface="inherit"/>
              </a:rPr>
              <a:t>nltk</a:t>
            </a:r>
            <a:r>
              <a:rPr lang="en-US" dirty="0">
                <a:solidFill>
                  <a:srgbClr val="333333"/>
                </a:solidFill>
                <a:latin typeface="Gentium Book Basic"/>
              </a:rPr>
              <a:t>: Natural Language Toolkit : It is a very useful library if you want to manipulate strings. But it’s capacity is beyond that. </a:t>
            </a:r>
          </a:p>
          <a:p>
            <a:pPr fontAlgn="base"/>
            <a:endParaRPr lang="en-US" dirty="0">
              <a:solidFill>
                <a:srgbClr val="333333"/>
              </a:solidFill>
              <a:latin typeface="Gentium Book Basic"/>
            </a:endParaRPr>
          </a:p>
          <a:p>
            <a:pPr fontAlgn="base"/>
            <a:r>
              <a:rPr lang="en-US" b="1" dirty="0">
                <a:solidFill>
                  <a:srgbClr val="333333"/>
                </a:solidFill>
                <a:latin typeface="Gentium Book Basic"/>
              </a:rPr>
              <a:t>18.</a:t>
            </a:r>
            <a:r>
              <a:rPr lang="en-US" dirty="0">
                <a:solidFill>
                  <a:srgbClr val="333333"/>
                </a:solidFill>
                <a:latin typeface="Gentium Book Basic"/>
              </a:rPr>
              <a:t> </a:t>
            </a:r>
            <a:r>
              <a:rPr lang="en-US" dirty="0">
                <a:solidFill>
                  <a:srgbClr val="333333"/>
                </a:solidFill>
                <a:latin typeface="inherit"/>
              </a:rPr>
              <a:t>nose</a:t>
            </a:r>
            <a:r>
              <a:rPr lang="en-US" dirty="0">
                <a:solidFill>
                  <a:srgbClr val="333333"/>
                </a:solidFill>
                <a:latin typeface="Gentium Book Basic"/>
              </a:rPr>
              <a:t>: A testing framework for python. It is used by millions of python developers. It is a must have if you do test driven development.</a:t>
            </a:r>
          </a:p>
          <a:p>
            <a:pPr fontAlgn="base"/>
            <a:endParaRPr lang="en-US" dirty="0">
              <a:solidFill>
                <a:srgbClr val="333333"/>
              </a:solidFill>
              <a:latin typeface="Gentium Book Basic"/>
            </a:endParaRPr>
          </a:p>
          <a:p>
            <a:pPr fontAlgn="base"/>
            <a:r>
              <a:rPr lang="en-US" b="1" dirty="0">
                <a:solidFill>
                  <a:srgbClr val="333333"/>
                </a:solidFill>
                <a:latin typeface="Gentium Book Basic"/>
              </a:rPr>
              <a:t>19.</a:t>
            </a:r>
            <a:r>
              <a:rPr lang="en-US" dirty="0">
                <a:solidFill>
                  <a:srgbClr val="333333"/>
                </a:solidFill>
                <a:latin typeface="Gentium Book Basic"/>
              </a:rPr>
              <a:t> </a:t>
            </a:r>
            <a:r>
              <a:rPr lang="en-US" dirty="0" err="1">
                <a:solidFill>
                  <a:srgbClr val="333333"/>
                </a:solidFill>
                <a:latin typeface="inherit"/>
              </a:rPr>
              <a:t>SymPy</a:t>
            </a:r>
            <a:r>
              <a:rPr lang="en-US" dirty="0">
                <a:solidFill>
                  <a:srgbClr val="333333"/>
                </a:solidFill>
                <a:latin typeface="Gentium Book Basic"/>
              </a:rPr>
              <a:t>: </a:t>
            </a:r>
            <a:r>
              <a:rPr lang="en-US" dirty="0" err="1">
                <a:solidFill>
                  <a:srgbClr val="333333"/>
                </a:solidFill>
                <a:latin typeface="Gentium Book Basic"/>
              </a:rPr>
              <a:t>SymPy</a:t>
            </a:r>
            <a:r>
              <a:rPr lang="en-US" dirty="0">
                <a:solidFill>
                  <a:srgbClr val="333333"/>
                </a:solidFill>
                <a:latin typeface="Gentium Book Basic"/>
              </a:rPr>
              <a:t> can do algebraic evaluation, differentiation, expansion, complex numbers, etc. It is contained in a pure Python distribution.</a:t>
            </a:r>
          </a:p>
          <a:p>
            <a:pPr fontAlgn="base"/>
            <a:endParaRPr lang="en-US" dirty="0">
              <a:solidFill>
                <a:srgbClr val="333333"/>
              </a:solidFill>
              <a:latin typeface="Gentium Book Basic"/>
            </a:endParaRPr>
          </a:p>
          <a:p>
            <a:pPr fontAlgn="base"/>
            <a:r>
              <a:rPr lang="en-US" b="1" dirty="0">
                <a:solidFill>
                  <a:srgbClr val="333333"/>
                </a:solidFill>
                <a:latin typeface="Gentium Book Basic"/>
              </a:rPr>
              <a:t>20.</a:t>
            </a:r>
            <a:r>
              <a:rPr lang="en-US" dirty="0">
                <a:solidFill>
                  <a:srgbClr val="333333"/>
                </a:solidFill>
                <a:latin typeface="Gentium Book Basic"/>
              </a:rPr>
              <a:t> </a:t>
            </a:r>
            <a:r>
              <a:rPr lang="en-US" dirty="0" err="1">
                <a:solidFill>
                  <a:srgbClr val="333333"/>
                </a:solidFill>
                <a:latin typeface="inherit"/>
              </a:rPr>
              <a:t>Ipython</a:t>
            </a:r>
            <a:r>
              <a:rPr lang="en-US" dirty="0">
                <a:solidFill>
                  <a:srgbClr val="333333"/>
                </a:solidFill>
                <a:latin typeface="Gentium Book Basic"/>
              </a:rPr>
              <a:t>: It is a python prompt on steroids. It has completion, history, shell capabilities, and a lot more. </a:t>
            </a:r>
            <a:endParaRPr lang="en-US" b="0" i="0" dirty="0">
              <a:solidFill>
                <a:srgbClr val="333333"/>
              </a:solidFill>
              <a:effectLst/>
              <a:latin typeface="Gentium Book Basic"/>
            </a:endParaRPr>
          </a:p>
        </p:txBody>
      </p:sp>
    </p:spTree>
    <p:extLst>
      <p:ext uri="{BB962C8B-B14F-4D97-AF65-F5344CB8AC3E}">
        <p14:creationId xmlns:p14="http://schemas.microsoft.com/office/powerpoint/2010/main" val="2450091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98DC60-D1F3-40EC-ABDB-AB798DFDA023}"/>
              </a:ext>
            </a:extLst>
          </p:cNvPr>
          <p:cNvSpPr/>
          <p:nvPr/>
        </p:nvSpPr>
        <p:spPr>
          <a:xfrm>
            <a:off x="5063231" y="2406212"/>
            <a:ext cx="6096000" cy="2308324"/>
          </a:xfrm>
          <a:prstGeom prst="rect">
            <a:avLst/>
          </a:prstGeom>
        </p:spPr>
        <p:txBody>
          <a:bodyPr>
            <a:spAutoFit/>
          </a:bodyPr>
          <a:lstStyle/>
          <a:p>
            <a:r>
              <a:rPr lang="en-US" dirty="0"/>
              <a:t>TensorFlow</a:t>
            </a:r>
          </a:p>
          <a:p>
            <a:r>
              <a:rPr lang="en-US" dirty="0" err="1"/>
              <a:t>Scikit</a:t>
            </a:r>
            <a:r>
              <a:rPr lang="en-US" dirty="0"/>
              <a:t>-Learn</a:t>
            </a:r>
          </a:p>
          <a:p>
            <a:r>
              <a:rPr lang="en-US" dirty="0" err="1"/>
              <a:t>Keras</a:t>
            </a:r>
            <a:endParaRPr lang="en-US" dirty="0"/>
          </a:p>
          <a:p>
            <a:r>
              <a:rPr lang="en-US" dirty="0" err="1"/>
              <a:t>PyTorch</a:t>
            </a:r>
            <a:endParaRPr lang="en-US" dirty="0"/>
          </a:p>
          <a:p>
            <a:r>
              <a:rPr lang="en-US" dirty="0" err="1"/>
              <a:t>LightGBM</a:t>
            </a:r>
            <a:endParaRPr lang="en-US" dirty="0"/>
          </a:p>
          <a:p>
            <a:r>
              <a:rPr lang="en-US" dirty="0"/>
              <a:t>Eli5</a:t>
            </a:r>
          </a:p>
          <a:p>
            <a:r>
              <a:rPr lang="en-US" dirty="0"/>
              <a:t>Theano</a:t>
            </a:r>
          </a:p>
          <a:p>
            <a:r>
              <a:rPr lang="en-US" dirty="0"/>
              <a:t>Pandas etc..</a:t>
            </a:r>
          </a:p>
        </p:txBody>
      </p:sp>
    </p:spTree>
    <p:extLst>
      <p:ext uri="{BB962C8B-B14F-4D97-AF65-F5344CB8AC3E}">
        <p14:creationId xmlns:p14="http://schemas.microsoft.com/office/powerpoint/2010/main" val="3464650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6A20B8-3522-4FAD-A3A4-7EDA10EAED40}"/>
              </a:ext>
            </a:extLst>
          </p:cNvPr>
          <p:cNvSpPr/>
          <p:nvPr/>
        </p:nvSpPr>
        <p:spPr>
          <a:xfrm>
            <a:off x="3620928" y="3169057"/>
            <a:ext cx="4758034" cy="519886"/>
          </a:xfrm>
          <a:prstGeom prst="rect">
            <a:avLst/>
          </a:prstGeom>
        </p:spPr>
        <p:txBody>
          <a:bodyPr wrap="none">
            <a:spAutoFit/>
          </a:bodyPr>
          <a:lstStyle/>
          <a:p>
            <a:pPr>
              <a:lnSpc>
                <a:spcPct val="107000"/>
              </a:lnSpc>
              <a:spcBef>
                <a:spcPts val="1350"/>
              </a:spcBef>
              <a:spcAft>
                <a:spcPts val="675"/>
              </a:spcAft>
            </a:pPr>
            <a:r>
              <a:rPr lang="en-US" sz="2800" b="1" dirty="0">
                <a:latin typeface="Helvetica" panose="020B0604020202020204" pitchFamily="34" charset="0"/>
                <a:cs typeface="Helvetica" panose="020B0604020202020204" pitchFamily="34" charset="0"/>
              </a:rPr>
              <a:t>Basics of Python Scripting</a:t>
            </a:r>
            <a:endParaRPr lang="en-US" sz="2800" dirty="0">
              <a:effectLst/>
              <a:latin typeface="Helvetica" panose="020B0604020202020204" pitchFamily="34" charset="0"/>
              <a:ea typeface="Calibri" panose="020F0502020204030204" pitchFamily="34" charset="0"/>
              <a:cs typeface="Helvetica" panose="020B0604020202020204" pitchFamily="34" charset="0"/>
            </a:endParaRPr>
          </a:p>
        </p:txBody>
      </p:sp>
    </p:spTree>
    <p:extLst>
      <p:ext uri="{BB962C8B-B14F-4D97-AF65-F5344CB8AC3E}">
        <p14:creationId xmlns:p14="http://schemas.microsoft.com/office/powerpoint/2010/main" val="11875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2864D-C380-4501-BC24-6EFC5F1EE573}"/>
              </a:ext>
            </a:extLst>
          </p:cNvPr>
          <p:cNvPicPr>
            <a:picLocks noChangeAspect="1"/>
          </p:cNvPicPr>
          <p:nvPr/>
        </p:nvPicPr>
        <p:blipFill rotWithShape="1">
          <a:blip r:embed="rId2"/>
          <a:srcRect l="26213" t="33268" r="7888" b="16117"/>
          <a:stretch/>
        </p:blipFill>
        <p:spPr>
          <a:xfrm>
            <a:off x="1029809" y="1198484"/>
            <a:ext cx="10397316" cy="4492101"/>
          </a:xfrm>
          <a:prstGeom prst="rect">
            <a:avLst/>
          </a:prstGeom>
        </p:spPr>
      </p:pic>
    </p:spTree>
    <p:extLst>
      <p:ext uri="{BB962C8B-B14F-4D97-AF65-F5344CB8AC3E}">
        <p14:creationId xmlns:p14="http://schemas.microsoft.com/office/powerpoint/2010/main" val="28306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6A20B8-3522-4FAD-A3A4-7EDA10EAED40}"/>
              </a:ext>
            </a:extLst>
          </p:cNvPr>
          <p:cNvSpPr/>
          <p:nvPr/>
        </p:nvSpPr>
        <p:spPr>
          <a:xfrm>
            <a:off x="3949402" y="3064568"/>
            <a:ext cx="4038285" cy="530145"/>
          </a:xfrm>
          <a:prstGeom prst="rect">
            <a:avLst/>
          </a:prstGeom>
        </p:spPr>
        <p:txBody>
          <a:bodyPr wrap="none">
            <a:spAutoFit/>
          </a:bodyPr>
          <a:lstStyle/>
          <a:p>
            <a:pPr>
              <a:lnSpc>
                <a:spcPct val="107000"/>
              </a:lnSpc>
              <a:spcBef>
                <a:spcPts val="1350"/>
              </a:spcBef>
              <a:spcAft>
                <a:spcPts val="675"/>
              </a:spcAft>
            </a:pPr>
            <a:r>
              <a:rPr lang="en-US" sz="28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Introduction to Python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object 5">
            <a:extLst>
              <a:ext uri="{FF2B5EF4-FFF2-40B4-BE49-F238E27FC236}">
                <a16:creationId xmlns:a16="http://schemas.microsoft.com/office/drawing/2014/main" id="{11DC6841-DD85-4BFD-AAC4-BBDA6ABFE855}"/>
              </a:ext>
            </a:extLst>
          </p:cNvPr>
          <p:cNvSpPr/>
          <p:nvPr/>
        </p:nvSpPr>
        <p:spPr>
          <a:xfrm>
            <a:off x="420781" y="5989755"/>
            <a:ext cx="2474705" cy="562102"/>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532420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1BCE30-ABC0-4EA2-8B8E-A2C3C2E2E5F0}"/>
              </a:ext>
            </a:extLst>
          </p:cNvPr>
          <p:cNvSpPr/>
          <p:nvPr/>
        </p:nvSpPr>
        <p:spPr>
          <a:xfrm>
            <a:off x="2030819" y="1997838"/>
            <a:ext cx="1520455" cy="3416320"/>
          </a:xfrm>
          <a:prstGeom prst="rect">
            <a:avLst/>
          </a:prstGeom>
        </p:spPr>
        <p:txBody>
          <a:bodyPr wrap="square">
            <a:spAutoFit/>
          </a:bodyPr>
          <a:lstStyle/>
          <a:p>
            <a:r>
              <a:rPr lang="en-US" dirty="0"/>
              <a:t>and</a:t>
            </a:r>
          </a:p>
          <a:p>
            <a:r>
              <a:rPr lang="en-US" dirty="0"/>
              <a:t>del</a:t>
            </a:r>
          </a:p>
          <a:p>
            <a:r>
              <a:rPr lang="en-US" dirty="0"/>
              <a:t>from</a:t>
            </a:r>
          </a:p>
          <a:p>
            <a:r>
              <a:rPr lang="en-US" dirty="0"/>
              <a:t>not</a:t>
            </a:r>
          </a:p>
          <a:p>
            <a:r>
              <a:rPr lang="en-US" dirty="0"/>
              <a:t>while</a:t>
            </a:r>
          </a:p>
          <a:p>
            <a:r>
              <a:rPr lang="en-US" dirty="0"/>
              <a:t>as</a:t>
            </a:r>
          </a:p>
          <a:p>
            <a:r>
              <a:rPr lang="en-US" dirty="0" err="1"/>
              <a:t>elif</a:t>
            </a:r>
            <a:endParaRPr lang="en-US" dirty="0"/>
          </a:p>
          <a:p>
            <a:r>
              <a:rPr lang="en-US" dirty="0"/>
              <a:t>global</a:t>
            </a:r>
          </a:p>
          <a:p>
            <a:r>
              <a:rPr lang="en-US" dirty="0"/>
              <a:t>or</a:t>
            </a:r>
          </a:p>
          <a:p>
            <a:r>
              <a:rPr lang="en-US" dirty="0"/>
              <a:t>with</a:t>
            </a:r>
          </a:p>
          <a:p>
            <a:r>
              <a:rPr lang="en-US" dirty="0"/>
              <a:t>assert</a:t>
            </a:r>
          </a:p>
          <a:p>
            <a:r>
              <a:rPr lang="en-US" dirty="0"/>
              <a:t>else</a:t>
            </a:r>
          </a:p>
        </p:txBody>
      </p:sp>
      <p:sp>
        <p:nvSpPr>
          <p:cNvPr id="3" name="Rectangle 2">
            <a:extLst>
              <a:ext uri="{FF2B5EF4-FFF2-40B4-BE49-F238E27FC236}">
                <a16:creationId xmlns:a16="http://schemas.microsoft.com/office/drawing/2014/main" id="{E8EBBCF1-D937-4375-A962-E189A13AD287}"/>
              </a:ext>
            </a:extLst>
          </p:cNvPr>
          <p:cNvSpPr/>
          <p:nvPr/>
        </p:nvSpPr>
        <p:spPr>
          <a:xfrm>
            <a:off x="4713769" y="1997838"/>
            <a:ext cx="1520455" cy="3693319"/>
          </a:xfrm>
          <a:prstGeom prst="rect">
            <a:avLst/>
          </a:prstGeom>
        </p:spPr>
        <p:txBody>
          <a:bodyPr wrap="square">
            <a:spAutoFit/>
          </a:bodyPr>
          <a:lstStyle/>
          <a:p>
            <a:r>
              <a:rPr lang="en-US" dirty="0"/>
              <a:t>if</a:t>
            </a:r>
          </a:p>
          <a:p>
            <a:r>
              <a:rPr lang="en-US" dirty="0"/>
              <a:t>pass</a:t>
            </a:r>
          </a:p>
          <a:p>
            <a:r>
              <a:rPr lang="en-US" dirty="0"/>
              <a:t>yield</a:t>
            </a:r>
          </a:p>
          <a:p>
            <a:r>
              <a:rPr lang="en-US" dirty="0"/>
              <a:t>break</a:t>
            </a:r>
          </a:p>
          <a:p>
            <a:r>
              <a:rPr lang="en-US" dirty="0"/>
              <a:t>except</a:t>
            </a:r>
          </a:p>
          <a:p>
            <a:r>
              <a:rPr lang="en-US" dirty="0"/>
              <a:t>import</a:t>
            </a:r>
          </a:p>
          <a:p>
            <a:r>
              <a:rPr lang="en-US" dirty="0"/>
              <a:t>print</a:t>
            </a:r>
          </a:p>
          <a:p>
            <a:r>
              <a:rPr lang="en-US" dirty="0"/>
              <a:t>class</a:t>
            </a:r>
          </a:p>
          <a:p>
            <a:r>
              <a:rPr lang="en-US" dirty="0"/>
              <a:t>exec</a:t>
            </a:r>
          </a:p>
          <a:p>
            <a:r>
              <a:rPr lang="en-US" dirty="0"/>
              <a:t>in</a:t>
            </a:r>
          </a:p>
          <a:p>
            <a:r>
              <a:rPr lang="en-US" dirty="0"/>
              <a:t>nonlocal</a:t>
            </a:r>
          </a:p>
          <a:p>
            <a:endParaRPr lang="en-US" dirty="0"/>
          </a:p>
          <a:p>
            <a:endParaRPr lang="en-US" dirty="0"/>
          </a:p>
        </p:txBody>
      </p:sp>
      <p:sp>
        <p:nvSpPr>
          <p:cNvPr id="4" name="Rectangle 3">
            <a:extLst>
              <a:ext uri="{FF2B5EF4-FFF2-40B4-BE49-F238E27FC236}">
                <a16:creationId xmlns:a16="http://schemas.microsoft.com/office/drawing/2014/main" id="{816D8137-6D52-46C4-BFE2-24C68A9F0303}"/>
              </a:ext>
            </a:extLst>
          </p:cNvPr>
          <p:cNvSpPr/>
          <p:nvPr/>
        </p:nvSpPr>
        <p:spPr>
          <a:xfrm>
            <a:off x="6850913" y="1997838"/>
            <a:ext cx="1520455" cy="3416320"/>
          </a:xfrm>
          <a:prstGeom prst="rect">
            <a:avLst/>
          </a:prstGeom>
        </p:spPr>
        <p:txBody>
          <a:bodyPr wrap="square">
            <a:spAutoFit/>
          </a:bodyPr>
          <a:lstStyle/>
          <a:p>
            <a:r>
              <a:rPr lang="en-US" dirty="0"/>
              <a:t>raise</a:t>
            </a:r>
          </a:p>
          <a:p>
            <a:r>
              <a:rPr lang="en-US" dirty="0"/>
              <a:t>continue</a:t>
            </a:r>
          </a:p>
          <a:p>
            <a:r>
              <a:rPr lang="en-US" dirty="0"/>
              <a:t>finally</a:t>
            </a:r>
          </a:p>
          <a:p>
            <a:r>
              <a:rPr lang="en-US" dirty="0"/>
              <a:t>is</a:t>
            </a:r>
          </a:p>
          <a:p>
            <a:r>
              <a:rPr lang="en-US" dirty="0"/>
              <a:t>return</a:t>
            </a:r>
          </a:p>
          <a:p>
            <a:r>
              <a:rPr lang="en-US" dirty="0"/>
              <a:t>def</a:t>
            </a:r>
          </a:p>
          <a:p>
            <a:r>
              <a:rPr lang="en-US" dirty="0"/>
              <a:t>for</a:t>
            </a:r>
          </a:p>
          <a:p>
            <a:r>
              <a:rPr lang="en-US" dirty="0"/>
              <a:t>lambda</a:t>
            </a:r>
          </a:p>
          <a:p>
            <a:r>
              <a:rPr lang="en-US" dirty="0"/>
              <a:t>try</a:t>
            </a:r>
          </a:p>
          <a:p>
            <a:r>
              <a:rPr lang="en-US" dirty="0"/>
              <a:t>False</a:t>
            </a:r>
          </a:p>
          <a:p>
            <a:r>
              <a:rPr lang="en-US" dirty="0"/>
              <a:t>None</a:t>
            </a:r>
          </a:p>
          <a:p>
            <a:r>
              <a:rPr lang="en-US" dirty="0"/>
              <a:t>True</a:t>
            </a:r>
          </a:p>
        </p:txBody>
      </p:sp>
      <p:sp>
        <p:nvSpPr>
          <p:cNvPr id="5" name="TextBox 4">
            <a:extLst>
              <a:ext uri="{FF2B5EF4-FFF2-40B4-BE49-F238E27FC236}">
                <a16:creationId xmlns:a16="http://schemas.microsoft.com/office/drawing/2014/main" id="{2A28769C-5907-493E-954E-7B534D9FA1FF}"/>
              </a:ext>
            </a:extLst>
          </p:cNvPr>
          <p:cNvSpPr txBox="1"/>
          <p:nvPr/>
        </p:nvSpPr>
        <p:spPr>
          <a:xfrm>
            <a:off x="1382232" y="1259176"/>
            <a:ext cx="9016409" cy="369332"/>
          </a:xfrm>
          <a:prstGeom prst="rect">
            <a:avLst/>
          </a:prstGeom>
          <a:noFill/>
        </p:spPr>
        <p:txBody>
          <a:bodyPr wrap="square" rtlCol="0">
            <a:spAutoFit/>
          </a:bodyPr>
          <a:lstStyle/>
          <a:p>
            <a:r>
              <a:rPr lang="en-US" b="1" dirty="0"/>
              <a:t>Reserved Words : cannot be used as a variable name, function name or any other identifier.</a:t>
            </a:r>
          </a:p>
        </p:txBody>
      </p:sp>
    </p:spTree>
    <p:extLst>
      <p:ext uri="{BB962C8B-B14F-4D97-AF65-F5344CB8AC3E}">
        <p14:creationId xmlns:p14="http://schemas.microsoft.com/office/powerpoint/2010/main" val="3095640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60CC77-19F1-4C09-8575-4C93F832994D}"/>
              </a:ext>
            </a:extLst>
          </p:cNvPr>
          <p:cNvSpPr/>
          <p:nvPr/>
        </p:nvSpPr>
        <p:spPr>
          <a:xfrm>
            <a:off x="936435" y="1264613"/>
            <a:ext cx="2133918" cy="369332"/>
          </a:xfrm>
          <a:prstGeom prst="rect">
            <a:avLst/>
          </a:prstGeom>
        </p:spPr>
        <p:txBody>
          <a:bodyPr wrap="none">
            <a:spAutoFit/>
          </a:bodyPr>
          <a:lstStyle/>
          <a:p>
            <a:pPr algn="just"/>
            <a:r>
              <a:rPr lang="en-US" b="1" dirty="0">
                <a:solidFill>
                  <a:srgbClr val="181717"/>
                </a:solidFill>
                <a:latin typeface="Roboto"/>
              </a:rPr>
              <a:t>Python Identifiers</a:t>
            </a:r>
            <a:endParaRPr lang="en-US" b="1" i="0" dirty="0">
              <a:solidFill>
                <a:srgbClr val="181717"/>
              </a:solidFill>
              <a:effectLst/>
              <a:latin typeface="Roboto"/>
            </a:endParaRPr>
          </a:p>
        </p:txBody>
      </p:sp>
      <p:sp>
        <p:nvSpPr>
          <p:cNvPr id="3" name="Rectangle 2">
            <a:extLst>
              <a:ext uri="{FF2B5EF4-FFF2-40B4-BE49-F238E27FC236}">
                <a16:creationId xmlns:a16="http://schemas.microsoft.com/office/drawing/2014/main" id="{8A9EDC27-E465-418F-8E4D-88D2C0A1AAFE}"/>
              </a:ext>
            </a:extLst>
          </p:cNvPr>
          <p:cNvSpPr/>
          <p:nvPr/>
        </p:nvSpPr>
        <p:spPr>
          <a:xfrm>
            <a:off x="855214" y="1841546"/>
            <a:ext cx="10232995" cy="3693319"/>
          </a:xfrm>
          <a:prstGeom prst="rect">
            <a:avLst/>
          </a:prstGeom>
        </p:spPr>
        <p:txBody>
          <a:bodyPr wrap="square">
            <a:spAutoFit/>
          </a:bodyPr>
          <a:lstStyle/>
          <a:p>
            <a:r>
              <a:rPr lang="en-US" dirty="0"/>
              <a:t>Apart from keywords, </a:t>
            </a:r>
            <a:r>
              <a:rPr lang="en-US" b="1" dirty="0"/>
              <a:t>a Python program can have variables, functions, classes, modules, packages </a:t>
            </a:r>
            <a:r>
              <a:rPr lang="en-US" dirty="0"/>
              <a:t>etc. Identifier is the name given to these programming elements. </a:t>
            </a:r>
          </a:p>
          <a:p>
            <a:endParaRPr lang="en-US" dirty="0"/>
          </a:p>
          <a:p>
            <a:r>
              <a:rPr lang="en-US" dirty="0"/>
              <a:t>	An identifier should start with either an alphabet letter (lower or upper case) or an underscore (_). After that, more than one alphabet letters (a-z or A-Z), digits (0-9) or underscores may be used to form an identifier. No other characters are allowed.</a:t>
            </a:r>
          </a:p>
          <a:p>
            <a:endParaRPr lang="en-US" dirty="0"/>
          </a:p>
          <a:p>
            <a:r>
              <a:rPr lang="en-US" dirty="0"/>
              <a:t>Conventionally, the name of the class begins with an uppercase alphabet letter. Others start with lowercase alphabet letters.</a:t>
            </a:r>
          </a:p>
          <a:p>
            <a:pPr marL="285750" indent="-285750">
              <a:buFont typeface="Arial" panose="020B0604020202020204" pitchFamily="34" charset="0"/>
              <a:buChar char="•"/>
            </a:pPr>
            <a:r>
              <a:rPr lang="en-US" dirty="0"/>
              <a:t>Use of one or two underscore characters has a special significance when naming the instance attributes of a class. </a:t>
            </a:r>
          </a:p>
          <a:p>
            <a:pPr marL="285750" indent="-285750">
              <a:buFont typeface="Arial" panose="020B0604020202020204" pitchFamily="34" charset="0"/>
              <a:buChar char="•"/>
            </a:pPr>
            <a:r>
              <a:rPr lang="en-US" dirty="0"/>
              <a:t>Two leading and trailing underscores are used in the language itself for a special purpose. </a:t>
            </a:r>
          </a:p>
          <a:p>
            <a:pPr marL="285750" indent="-285750">
              <a:buFont typeface="Arial" panose="020B0604020202020204" pitchFamily="34" charset="0"/>
              <a:buChar char="•"/>
            </a:pPr>
            <a:r>
              <a:rPr lang="en-US" dirty="0"/>
              <a:t>For example (e.g. __add__, __</a:t>
            </a:r>
            <a:r>
              <a:rPr lang="en-US" dirty="0" err="1"/>
              <a:t>init</a:t>
            </a:r>
            <a:r>
              <a:rPr lang="en-US" dirty="0"/>
              <a:t>__)</a:t>
            </a:r>
          </a:p>
        </p:txBody>
      </p:sp>
    </p:spTree>
    <p:extLst>
      <p:ext uri="{BB962C8B-B14F-4D97-AF65-F5344CB8AC3E}">
        <p14:creationId xmlns:p14="http://schemas.microsoft.com/office/powerpoint/2010/main" val="1980762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DDDF7-EA60-47CF-9543-595254F09326}"/>
              </a:ext>
            </a:extLst>
          </p:cNvPr>
          <p:cNvSpPr/>
          <p:nvPr/>
        </p:nvSpPr>
        <p:spPr>
          <a:xfrm>
            <a:off x="514905" y="1582341"/>
            <a:ext cx="10821879" cy="3139321"/>
          </a:xfrm>
          <a:prstGeom prst="rect">
            <a:avLst/>
          </a:prstGeom>
        </p:spPr>
        <p:txBody>
          <a:bodyPr wrap="square">
            <a:spAutoFit/>
          </a:bodyPr>
          <a:lstStyle/>
          <a:p>
            <a:r>
              <a:rPr lang="en-US" b="1" dirty="0"/>
              <a:t>Indents in Python</a:t>
            </a:r>
          </a:p>
          <a:p>
            <a:endParaRPr lang="en-US" b="1" dirty="0"/>
          </a:p>
          <a:p>
            <a:r>
              <a:rPr lang="en-US" dirty="0"/>
              <a:t>Many times it is required to construct a block of more than one statements. </a:t>
            </a:r>
          </a:p>
          <a:p>
            <a:r>
              <a:rPr lang="en-US" dirty="0"/>
              <a:t>For example there are usually multiple statements that are part of the definition of a function. </a:t>
            </a:r>
          </a:p>
          <a:p>
            <a:r>
              <a:rPr lang="en-US" dirty="0"/>
              <a:t>There can be one or more statements in a looping construct.</a:t>
            </a:r>
          </a:p>
          <a:p>
            <a:endParaRPr lang="en-US" dirty="0"/>
          </a:p>
          <a:p>
            <a:r>
              <a:rPr lang="en-US" dirty="0"/>
              <a:t>Different programming languages use different techniques to define the scope and extent of a block of statements in constructs like class, function, conditional and loop. In C, C++, C# or Java, statements inside curly brackets { and } are treated as a block.</a:t>
            </a:r>
          </a:p>
          <a:p>
            <a:endParaRPr lang="en-US" dirty="0"/>
          </a:p>
          <a:p>
            <a:r>
              <a:rPr lang="en-US" b="1" dirty="0"/>
              <a:t>Python uses uniform indentation to denote a block of statements. </a:t>
            </a:r>
          </a:p>
        </p:txBody>
      </p:sp>
    </p:spTree>
    <p:extLst>
      <p:ext uri="{BB962C8B-B14F-4D97-AF65-F5344CB8AC3E}">
        <p14:creationId xmlns:p14="http://schemas.microsoft.com/office/powerpoint/2010/main" val="299717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EE6F2F-8514-4484-AB8A-A17F177C6880}"/>
              </a:ext>
            </a:extLst>
          </p:cNvPr>
          <p:cNvSpPr/>
          <p:nvPr/>
        </p:nvSpPr>
        <p:spPr>
          <a:xfrm>
            <a:off x="722050" y="1678282"/>
            <a:ext cx="8262151" cy="1754326"/>
          </a:xfrm>
          <a:prstGeom prst="rect">
            <a:avLst/>
          </a:prstGeom>
        </p:spPr>
        <p:txBody>
          <a:bodyPr wrap="square">
            <a:spAutoFit/>
          </a:bodyPr>
          <a:lstStyle/>
          <a:p>
            <a:r>
              <a:rPr lang="en-US" b="1" dirty="0"/>
              <a:t>Variables</a:t>
            </a:r>
          </a:p>
          <a:p>
            <a:r>
              <a:rPr lang="en-US" dirty="0"/>
              <a:t>Any value of certain type is stored in the computer's memory for processing. Out of available memory locations, one is randomly allocated for storage. In order to conveniently and repeatedly refer to the stored value, it is given a suitable name. </a:t>
            </a:r>
          </a:p>
          <a:p>
            <a:r>
              <a:rPr lang="en-US" dirty="0"/>
              <a:t>Note**Remember that a variable is a name given to a value, and not to a memory location storing the value.</a:t>
            </a:r>
          </a:p>
        </p:txBody>
      </p:sp>
      <p:sp>
        <p:nvSpPr>
          <p:cNvPr id="3" name="Rectangle 2">
            <a:extLst>
              <a:ext uri="{FF2B5EF4-FFF2-40B4-BE49-F238E27FC236}">
                <a16:creationId xmlns:a16="http://schemas.microsoft.com/office/drawing/2014/main" id="{F2223988-0AA4-48EE-8E13-18E9F9409037}"/>
              </a:ext>
            </a:extLst>
          </p:cNvPr>
          <p:cNvSpPr/>
          <p:nvPr/>
        </p:nvSpPr>
        <p:spPr>
          <a:xfrm>
            <a:off x="2787588" y="3887056"/>
            <a:ext cx="8762259" cy="2308324"/>
          </a:xfrm>
          <a:prstGeom prst="rect">
            <a:avLst/>
          </a:prstGeom>
        </p:spPr>
        <p:txBody>
          <a:bodyPr wrap="square">
            <a:spAutoFit/>
          </a:bodyPr>
          <a:lstStyle/>
          <a:p>
            <a:pPr algn="just"/>
            <a:r>
              <a:rPr lang="en-US" b="1" dirty="0"/>
              <a:t>Dynamic Typing</a:t>
            </a:r>
          </a:p>
          <a:p>
            <a:pPr algn="just"/>
            <a:r>
              <a:rPr lang="en-US" dirty="0"/>
              <a:t>One of the important features of Python is that it is a dynamically-typed language. Programming languages such as C, C++, Java, and C# are statically-typed languages. A variable in these languages is a user-friendly name given to a memory location and is intended to store the value of a particular data type.</a:t>
            </a:r>
          </a:p>
          <a:p>
            <a:pPr algn="just"/>
            <a:r>
              <a:rPr lang="en-US" dirty="0"/>
              <a:t>A variable in Python is not bound permanently to a specific data type. Instead, it only serves as a label to a value of a certain type. The data assigned to a variable decides its data type and not the other way around.</a:t>
            </a:r>
          </a:p>
        </p:txBody>
      </p:sp>
    </p:spTree>
    <p:extLst>
      <p:ext uri="{BB962C8B-B14F-4D97-AF65-F5344CB8AC3E}">
        <p14:creationId xmlns:p14="http://schemas.microsoft.com/office/powerpoint/2010/main" val="2026374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6A20B8-3522-4FAD-A3A4-7EDA10EAED40}"/>
              </a:ext>
            </a:extLst>
          </p:cNvPr>
          <p:cNvSpPr/>
          <p:nvPr/>
        </p:nvSpPr>
        <p:spPr>
          <a:xfrm>
            <a:off x="3453289" y="3100079"/>
            <a:ext cx="5285421" cy="523220"/>
          </a:xfrm>
          <a:prstGeom prst="rect">
            <a:avLst/>
          </a:prstGeom>
        </p:spPr>
        <p:txBody>
          <a:bodyPr wrap="none">
            <a:spAutoFit/>
          </a:bodyPr>
          <a:lstStyle/>
          <a:p>
            <a:r>
              <a:rPr lang="en-US" sz="2800" b="1" dirty="0">
                <a:latin typeface="Helvetica" panose="020B0604020202020204" pitchFamily="34" charset="0"/>
                <a:cs typeface="Helvetica" panose="020B0604020202020204" pitchFamily="34" charset="0"/>
              </a:rPr>
              <a:t>Working With Structured Data</a:t>
            </a:r>
            <a:endParaRPr lang="en-US"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64056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8686EB-B476-46A3-A886-DD572D8883EE}"/>
              </a:ext>
            </a:extLst>
          </p:cNvPr>
          <p:cNvSpPr txBox="1"/>
          <p:nvPr/>
        </p:nvSpPr>
        <p:spPr>
          <a:xfrm>
            <a:off x="4815840" y="3167390"/>
            <a:ext cx="4287520" cy="523220"/>
          </a:xfrm>
          <a:prstGeom prst="rect">
            <a:avLst/>
          </a:prstGeom>
          <a:noFill/>
        </p:spPr>
        <p:txBody>
          <a:bodyPr wrap="square" rtlCol="0">
            <a:spAutoFit/>
          </a:bodyPr>
          <a:lstStyle/>
          <a:p>
            <a:r>
              <a:rPr lang="en-US" sz="2800" dirty="0"/>
              <a:t>NUMPY</a:t>
            </a:r>
          </a:p>
        </p:txBody>
      </p:sp>
    </p:spTree>
    <p:extLst>
      <p:ext uri="{BB962C8B-B14F-4D97-AF65-F5344CB8AC3E}">
        <p14:creationId xmlns:p14="http://schemas.microsoft.com/office/powerpoint/2010/main" val="2534897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38091D-B04F-41B2-9B9B-36370EA84C42}"/>
              </a:ext>
            </a:extLst>
          </p:cNvPr>
          <p:cNvPicPr>
            <a:picLocks noChangeAspect="1"/>
          </p:cNvPicPr>
          <p:nvPr/>
        </p:nvPicPr>
        <p:blipFill rotWithShape="1">
          <a:blip r:embed="rId2"/>
          <a:srcRect l="16020" t="22265" r="11019" b="17281"/>
          <a:stretch/>
        </p:blipFill>
        <p:spPr>
          <a:xfrm>
            <a:off x="186430" y="1757777"/>
            <a:ext cx="8895427" cy="4145873"/>
          </a:xfrm>
          <a:prstGeom prst="rect">
            <a:avLst/>
          </a:prstGeom>
        </p:spPr>
      </p:pic>
      <p:sp>
        <p:nvSpPr>
          <p:cNvPr id="3" name="TextBox 2">
            <a:extLst>
              <a:ext uri="{FF2B5EF4-FFF2-40B4-BE49-F238E27FC236}">
                <a16:creationId xmlns:a16="http://schemas.microsoft.com/office/drawing/2014/main" id="{D40815A3-8410-491B-B8CF-ABEFEC69CAF8}"/>
              </a:ext>
            </a:extLst>
          </p:cNvPr>
          <p:cNvSpPr txBox="1"/>
          <p:nvPr/>
        </p:nvSpPr>
        <p:spPr>
          <a:xfrm>
            <a:off x="7288567" y="3968318"/>
            <a:ext cx="4589755" cy="1200329"/>
          </a:xfrm>
          <a:prstGeom prst="rect">
            <a:avLst/>
          </a:prstGeom>
          <a:noFill/>
        </p:spPr>
        <p:txBody>
          <a:bodyPr wrap="square" rtlCol="0">
            <a:spAutoFit/>
          </a:bodyPr>
          <a:lstStyle/>
          <a:p>
            <a:r>
              <a:rPr lang="en-US" dirty="0" err="1"/>
              <a:t>Numpy</a:t>
            </a:r>
            <a:r>
              <a:rPr lang="en-US" dirty="0"/>
              <a:t>: Python Library that support data containers called Arrays (Arrays can achieve what lists can’t such as applying mathematical operations to entire dataset)</a:t>
            </a:r>
          </a:p>
        </p:txBody>
      </p:sp>
    </p:spTree>
    <p:extLst>
      <p:ext uri="{BB962C8B-B14F-4D97-AF65-F5344CB8AC3E}">
        <p14:creationId xmlns:p14="http://schemas.microsoft.com/office/powerpoint/2010/main" val="3095250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3A28E3-75DC-49A2-B6EC-E1114B37CA16}"/>
              </a:ext>
            </a:extLst>
          </p:cNvPr>
          <p:cNvPicPr>
            <a:picLocks noChangeAspect="1"/>
          </p:cNvPicPr>
          <p:nvPr/>
        </p:nvPicPr>
        <p:blipFill rotWithShape="1">
          <a:blip r:embed="rId2"/>
          <a:srcRect l="27015" t="61359" r="22596" b="14045"/>
          <a:stretch/>
        </p:blipFill>
        <p:spPr>
          <a:xfrm>
            <a:off x="1251752" y="763480"/>
            <a:ext cx="9383697" cy="2576448"/>
          </a:xfrm>
          <a:prstGeom prst="rect">
            <a:avLst/>
          </a:prstGeom>
        </p:spPr>
      </p:pic>
    </p:spTree>
    <p:extLst>
      <p:ext uri="{BB962C8B-B14F-4D97-AF65-F5344CB8AC3E}">
        <p14:creationId xmlns:p14="http://schemas.microsoft.com/office/powerpoint/2010/main" val="3408286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5AB10B-F35A-43B0-B99A-8081C90314D6}"/>
              </a:ext>
            </a:extLst>
          </p:cNvPr>
          <p:cNvPicPr>
            <a:picLocks noChangeAspect="1"/>
          </p:cNvPicPr>
          <p:nvPr/>
        </p:nvPicPr>
        <p:blipFill rotWithShape="1">
          <a:blip r:embed="rId2"/>
          <a:srcRect l="20752" t="22654" r="12986" b="8996"/>
          <a:stretch/>
        </p:blipFill>
        <p:spPr>
          <a:xfrm>
            <a:off x="1269507" y="852256"/>
            <a:ext cx="9410330" cy="5460060"/>
          </a:xfrm>
          <a:prstGeom prst="rect">
            <a:avLst/>
          </a:prstGeom>
        </p:spPr>
      </p:pic>
    </p:spTree>
    <p:extLst>
      <p:ext uri="{BB962C8B-B14F-4D97-AF65-F5344CB8AC3E}">
        <p14:creationId xmlns:p14="http://schemas.microsoft.com/office/powerpoint/2010/main" val="397414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71BC2-BB99-445D-9004-94F9D2DF8757}"/>
              </a:ext>
            </a:extLst>
          </p:cNvPr>
          <p:cNvPicPr>
            <a:picLocks noChangeAspect="1"/>
          </p:cNvPicPr>
          <p:nvPr/>
        </p:nvPicPr>
        <p:blipFill rotWithShape="1">
          <a:blip r:embed="rId2"/>
          <a:srcRect l="20534" t="22265" r="16626" b="17411"/>
          <a:stretch/>
        </p:blipFill>
        <p:spPr>
          <a:xfrm>
            <a:off x="1127463" y="932154"/>
            <a:ext cx="9605639" cy="5186823"/>
          </a:xfrm>
          <a:prstGeom prst="rect">
            <a:avLst/>
          </a:prstGeom>
        </p:spPr>
      </p:pic>
    </p:spTree>
    <p:extLst>
      <p:ext uri="{BB962C8B-B14F-4D97-AF65-F5344CB8AC3E}">
        <p14:creationId xmlns:p14="http://schemas.microsoft.com/office/powerpoint/2010/main" val="3622187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999978-E184-4D10-89B4-2271F18A5486}"/>
              </a:ext>
            </a:extLst>
          </p:cNvPr>
          <p:cNvSpPr/>
          <p:nvPr/>
        </p:nvSpPr>
        <p:spPr>
          <a:xfrm>
            <a:off x="958788" y="2921155"/>
            <a:ext cx="9507985" cy="1477328"/>
          </a:xfrm>
          <a:prstGeom prst="rect">
            <a:avLst/>
          </a:prstGeom>
        </p:spPr>
        <p:txBody>
          <a:bodyPr wrap="square">
            <a:spAutoFit/>
          </a:bodyPr>
          <a:lstStyle/>
          <a:p>
            <a:r>
              <a:rPr lang="en-US" b="1" i="1" dirty="0">
                <a:solidFill>
                  <a:srgbClr val="222222"/>
                </a:solidFill>
                <a:latin typeface="Segoe Print" panose="02000600000000000000" pitchFamily="2" charset="0"/>
              </a:rPr>
              <a:t>Python 2 made code development process easier than earlier versions. </a:t>
            </a:r>
          </a:p>
          <a:p>
            <a:endParaRPr lang="en-US" i="1" dirty="0">
              <a:solidFill>
                <a:srgbClr val="222222"/>
              </a:solidFill>
              <a:latin typeface="Segoe Print" panose="02000600000000000000" pitchFamily="2" charset="0"/>
            </a:endParaRPr>
          </a:p>
          <a:p>
            <a:r>
              <a:rPr lang="en-US" i="1" dirty="0">
                <a:solidFill>
                  <a:srgbClr val="222222"/>
                </a:solidFill>
                <a:latin typeface="Segoe Print" panose="02000600000000000000" pitchFamily="2" charset="0"/>
              </a:rPr>
              <a:t>It implemented technical details of Python Enhancement Proposal (PEP). Python 2.7 (last version in 2.x ) is no longer under development and in 2020 will be discontinued.</a:t>
            </a:r>
            <a:endParaRPr lang="en-US" i="1" dirty="0">
              <a:latin typeface="Segoe Print" panose="02000600000000000000" pitchFamily="2" charset="0"/>
            </a:endParaRPr>
          </a:p>
        </p:txBody>
      </p:sp>
      <p:sp>
        <p:nvSpPr>
          <p:cNvPr id="4" name="Smiley Face 3">
            <a:extLst>
              <a:ext uri="{FF2B5EF4-FFF2-40B4-BE49-F238E27FC236}">
                <a16:creationId xmlns:a16="http://schemas.microsoft.com/office/drawing/2014/main" id="{65638EAE-128B-4B1B-842F-E89B0DFFEF1D}"/>
              </a:ext>
            </a:extLst>
          </p:cNvPr>
          <p:cNvSpPr/>
          <p:nvPr/>
        </p:nvSpPr>
        <p:spPr>
          <a:xfrm>
            <a:off x="9643731" y="2673006"/>
            <a:ext cx="733645" cy="755994"/>
          </a:xfrm>
          <a:prstGeom prst="smileyFac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424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914721-2818-4EAF-86E6-BA44F6694312}"/>
              </a:ext>
            </a:extLst>
          </p:cNvPr>
          <p:cNvPicPr>
            <a:picLocks noChangeAspect="1"/>
          </p:cNvPicPr>
          <p:nvPr/>
        </p:nvPicPr>
        <p:blipFill rotWithShape="1">
          <a:blip r:embed="rId2"/>
          <a:srcRect l="19150" t="21489" r="12330" b="14693"/>
          <a:stretch/>
        </p:blipFill>
        <p:spPr>
          <a:xfrm>
            <a:off x="1145218" y="843379"/>
            <a:ext cx="9738805" cy="5102264"/>
          </a:xfrm>
          <a:prstGeom prst="rect">
            <a:avLst/>
          </a:prstGeom>
        </p:spPr>
      </p:pic>
    </p:spTree>
    <p:extLst>
      <p:ext uri="{BB962C8B-B14F-4D97-AF65-F5344CB8AC3E}">
        <p14:creationId xmlns:p14="http://schemas.microsoft.com/office/powerpoint/2010/main" val="4021161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12723-A1E7-4C08-A88F-2C355550D662}"/>
              </a:ext>
            </a:extLst>
          </p:cNvPr>
          <p:cNvPicPr>
            <a:picLocks noChangeAspect="1"/>
          </p:cNvPicPr>
          <p:nvPr/>
        </p:nvPicPr>
        <p:blipFill rotWithShape="1">
          <a:blip r:embed="rId2"/>
          <a:srcRect l="16601" t="22524" r="11894" b="8350"/>
          <a:stretch/>
        </p:blipFill>
        <p:spPr>
          <a:xfrm>
            <a:off x="1091952" y="790112"/>
            <a:ext cx="9774316" cy="5315157"/>
          </a:xfrm>
          <a:prstGeom prst="rect">
            <a:avLst/>
          </a:prstGeom>
        </p:spPr>
      </p:pic>
    </p:spTree>
    <p:extLst>
      <p:ext uri="{BB962C8B-B14F-4D97-AF65-F5344CB8AC3E}">
        <p14:creationId xmlns:p14="http://schemas.microsoft.com/office/powerpoint/2010/main" val="3288807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1BC58-F37B-441E-871C-2B2189774237}"/>
              </a:ext>
            </a:extLst>
          </p:cNvPr>
          <p:cNvPicPr>
            <a:picLocks noChangeAspect="1"/>
          </p:cNvPicPr>
          <p:nvPr/>
        </p:nvPicPr>
        <p:blipFill rotWithShape="1">
          <a:blip r:embed="rId2"/>
          <a:srcRect l="19442" t="23690" r="14442" b="20906"/>
          <a:stretch/>
        </p:blipFill>
        <p:spPr>
          <a:xfrm>
            <a:off x="1411550" y="328474"/>
            <a:ext cx="8060924" cy="3799642"/>
          </a:xfrm>
          <a:prstGeom prst="rect">
            <a:avLst/>
          </a:prstGeom>
        </p:spPr>
      </p:pic>
      <p:pic>
        <p:nvPicPr>
          <p:cNvPr id="3" name="Picture 2">
            <a:extLst>
              <a:ext uri="{FF2B5EF4-FFF2-40B4-BE49-F238E27FC236}">
                <a16:creationId xmlns:a16="http://schemas.microsoft.com/office/drawing/2014/main" id="{0CA0CAF6-C591-48B6-B0CD-69711A0A9E27}"/>
              </a:ext>
            </a:extLst>
          </p:cNvPr>
          <p:cNvPicPr>
            <a:picLocks noChangeAspect="1"/>
          </p:cNvPicPr>
          <p:nvPr/>
        </p:nvPicPr>
        <p:blipFill rotWithShape="1">
          <a:blip r:embed="rId3"/>
          <a:srcRect l="22646" t="46602" r="19684" b="22719"/>
          <a:stretch/>
        </p:blipFill>
        <p:spPr>
          <a:xfrm>
            <a:off x="1411551" y="4128116"/>
            <a:ext cx="8060924" cy="2388263"/>
          </a:xfrm>
          <a:prstGeom prst="rect">
            <a:avLst/>
          </a:prstGeom>
        </p:spPr>
      </p:pic>
    </p:spTree>
    <p:extLst>
      <p:ext uri="{BB962C8B-B14F-4D97-AF65-F5344CB8AC3E}">
        <p14:creationId xmlns:p14="http://schemas.microsoft.com/office/powerpoint/2010/main" val="3843328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38805-6834-4BE1-9098-4B118C0A8569}"/>
              </a:ext>
            </a:extLst>
          </p:cNvPr>
          <p:cNvPicPr>
            <a:picLocks noChangeAspect="1"/>
          </p:cNvPicPr>
          <p:nvPr/>
        </p:nvPicPr>
        <p:blipFill rotWithShape="1">
          <a:blip r:embed="rId2"/>
          <a:srcRect l="19369" t="38706" r="14224" b="20906"/>
          <a:stretch/>
        </p:blipFill>
        <p:spPr>
          <a:xfrm>
            <a:off x="1162975" y="659166"/>
            <a:ext cx="8096435" cy="2769834"/>
          </a:xfrm>
          <a:prstGeom prst="rect">
            <a:avLst/>
          </a:prstGeom>
        </p:spPr>
      </p:pic>
      <p:pic>
        <p:nvPicPr>
          <p:cNvPr id="4" name="Picture 3">
            <a:extLst>
              <a:ext uri="{FF2B5EF4-FFF2-40B4-BE49-F238E27FC236}">
                <a16:creationId xmlns:a16="http://schemas.microsoft.com/office/drawing/2014/main" id="{509AFAC7-C725-4F84-A9D0-4474DF974C97}"/>
              </a:ext>
            </a:extLst>
          </p:cNvPr>
          <p:cNvPicPr>
            <a:picLocks noChangeAspect="1"/>
          </p:cNvPicPr>
          <p:nvPr/>
        </p:nvPicPr>
        <p:blipFill rotWithShape="1">
          <a:blip r:embed="rId3"/>
          <a:srcRect l="22440" t="46990" r="16989" b="21036"/>
          <a:stretch/>
        </p:blipFill>
        <p:spPr>
          <a:xfrm>
            <a:off x="1162974" y="3429000"/>
            <a:ext cx="8096435" cy="2404111"/>
          </a:xfrm>
          <a:prstGeom prst="rect">
            <a:avLst/>
          </a:prstGeom>
        </p:spPr>
      </p:pic>
    </p:spTree>
    <p:extLst>
      <p:ext uri="{BB962C8B-B14F-4D97-AF65-F5344CB8AC3E}">
        <p14:creationId xmlns:p14="http://schemas.microsoft.com/office/powerpoint/2010/main" val="1617493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D83F0-E92B-44EF-92BC-5471CC5F16FA}"/>
              </a:ext>
            </a:extLst>
          </p:cNvPr>
          <p:cNvPicPr>
            <a:picLocks noChangeAspect="1"/>
          </p:cNvPicPr>
          <p:nvPr/>
        </p:nvPicPr>
        <p:blipFill rotWithShape="1">
          <a:blip r:embed="rId2"/>
          <a:srcRect l="20607" t="37542" r="14733" b="21294"/>
          <a:stretch/>
        </p:blipFill>
        <p:spPr>
          <a:xfrm>
            <a:off x="1340528" y="710214"/>
            <a:ext cx="7883371" cy="2823099"/>
          </a:xfrm>
          <a:prstGeom prst="rect">
            <a:avLst/>
          </a:prstGeom>
        </p:spPr>
      </p:pic>
      <p:pic>
        <p:nvPicPr>
          <p:cNvPr id="3" name="Picture 2">
            <a:extLst>
              <a:ext uri="{FF2B5EF4-FFF2-40B4-BE49-F238E27FC236}">
                <a16:creationId xmlns:a16="http://schemas.microsoft.com/office/drawing/2014/main" id="{C62104B8-D09F-47AF-B9C4-92D38125ED3B}"/>
              </a:ext>
            </a:extLst>
          </p:cNvPr>
          <p:cNvPicPr>
            <a:picLocks noChangeAspect="1"/>
          </p:cNvPicPr>
          <p:nvPr/>
        </p:nvPicPr>
        <p:blipFill rotWithShape="1">
          <a:blip r:embed="rId3"/>
          <a:srcRect l="22355" t="51520" r="28204" b="15987"/>
          <a:stretch/>
        </p:blipFill>
        <p:spPr>
          <a:xfrm>
            <a:off x="1376038" y="3533313"/>
            <a:ext cx="7812350" cy="2887923"/>
          </a:xfrm>
          <a:prstGeom prst="rect">
            <a:avLst/>
          </a:prstGeom>
        </p:spPr>
      </p:pic>
    </p:spTree>
    <p:extLst>
      <p:ext uri="{BB962C8B-B14F-4D97-AF65-F5344CB8AC3E}">
        <p14:creationId xmlns:p14="http://schemas.microsoft.com/office/powerpoint/2010/main" val="574505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D7BF45-264F-4801-A42C-E57FAFB4B85D}"/>
              </a:ext>
            </a:extLst>
          </p:cNvPr>
          <p:cNvPicPr>
            <a:picLocks noChangeAspect="1"/>
          </p:cNvPicPr>
          <p:nvPr/>
        </p:nvPicPr>
        <p:blipFill rotWithShape="1">
          <a:blip r:embed="rId2"/>
          <a:srcRect l="20607" t="38317" r="14879" b="20906"/>
          <a:stretch/>
        </p:blipFill>
        <p:spPr>
          <a:xfrm>
            <a:off x="1402672" y="701336"/>
            <a:ext cx="7865616" cy="2796466"/>
          </a:xfrm>
          <a:prstGeom prst="rect">
            <a:avLst/>
          </a:prstGeom>
        </p:spPr>
      </p:pic>
      <p:pic>
        <p:nvPicPr>
          <p:cNvPr id="3" name="Picture 2">
            <a:extLst>
              <a:ext uri="{FF2B5EF4-FFF2-40B4-BE49-F238E27FC236}">
                <a16:creationId xmlns:a16="http://schemas.microsoft.com/office/drawing/2014/main" id="{4917212B-C799-4955-B707-D8947FC2F640}"/>
              </a:ext>
            </a:extLst>
          </p:cNvPr>
          <p:cNvPicPr>
            <a:picLocks noChangeAspect="1"/>
          </p:cNvPicPr>
          <p:nvPr/>
        </p:nvPicPr>
        <p:blipFill rotWithShape="1">
          <a:blip r:embed="rId3"/>
          <a:srcRect l="22428" t="53074" r="25073" b="15858"/>
          <a:stretch/>
        </p:blipFill>
        <p:spPr>
          <a:xfrm>
            <a:off x="1402672" y="3497801"/>
            <a:ext cx="7865616" cy="2618235"/>
          </a:xfrm>
          <a:prstGeom prst="rect">
            <a:avLst/>
          </a:prstGeom>
        </p:spPr>
      </p:pic>
    </p:spTree>
    <p:extLst>
      <p:ext uri="{BB962C8B-B14F-4D97-AF65-F5344CB8AC3E}">
        <p14:creationId xmlns:p14="http://schemas.microsoft.com/office/powerpoint/2010/main" val="1634039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41110B-1C90-4018-8008-CAF996EC1F42}"/>
              </a:ext>
            </a:extLst>
          </p:cNvPr>
          <p:cNvPicPr>
            <a:picLocks noChangeAspect="1"/>
          </p:cNvPicPr>
          <p:nvPr/>
        </p:nvPicPr>
        <p:blipFill rotWithShape="1">
          <a:blip r:embed="rId2"/>
          <a:srcRect l="16092" t="22524" r="10291" b="18446"/>
          <a:stretch/>
        </p:blipFill>
        <p:spPr>
          <a:xfrm>
            <a:off x="1127463" y="1145220"/>
            <a:ext cx="10451527" cy="4714042"/>
          </a:xfrm>
          <a:prstGeom prst="rect">
            <a:avLst/>
          </a:prstGeom>
        </p:spPr>
      </p:pic>
    </p:spTree>
    <p:extLst>
      <p:ext uri="{BB962C8B-B14F-4D97-AF65-F5344CB8AC3E}">
        <p14:creationId xmlns:p14="http://schemas.microsoft.com/office/powerpoint/2010/main" val="3731094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745CC-899F-4674-9687-6942570F4CF0}"/>
              </a:ext>
            </a:extLst>
          </p:cNvPr>
          <p:cNvPicPr>
            <a:picLocks noChangeAspect="1"/>
          </p:cNvPicPr>
          <p:nvPr/>
        </p:nvPicPr>
        <p:blipFill rotWithShape="1">
          <a:blip r:embed="rId2"/>
          <a:srcRect l="17840" t="22136" r="11966" b="9126"/>
          <a:stretch/>
        </p:blipFill>
        <p:spPr>
          <a:xfrm>
            <a:off x="1118585" y="967666"/>
            <a:ext cx="9641151" cy="5310632"/>
          </a:xfrm>
          <a:prstGeom prst="rect">
            <a:avLst/>
          </a:prstGeom>
        </p:spPr>
      </p:pic>
    </p:spTree>
    <p:extLst>
      <p:ext uri="{BB962C8B-B14F-4D97-AF65-F5344CB8AC3E}">
        <p14:creationId xmlns:p14="http://schemas.microsoft.com/office/powerpoint/2010/main" val="3311204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60CE01-A804-499C-8568-A7A52349123C}"/>
              </a:ext>
            </a:extLst>
          </p:cNvPr>
          <p:cNvPicPr>
            <a:picLocks noChangeAspect="1"/>
          </p:cNvPicPr>
          <p:nvPr/>
        </p:nvPicPr>
        <p:blipFill rotWithShape="1">
          <a:blip r:embed="rId2"/>
          <a:srcRect l="16747" t="22524" r="11238" b="9515"/>
          <a:stretch/>
        </p:blipFill>
        <p:spPr>
          <a:xfrm>
            <a:off x="1171851" y="861133"/>
            <a:ext cx="10085033" cy="5353531"/>
          </a:xfrm>
          <a:prstGeom prst="rect">
            <a:avLst/>
          </a:prstGeom>
        </p:spPr>
      </p:pic>
    </p:spTree>
    <p:extLst>
      <p:ext uri="{BB962C8B-B14F-4D97-AF65-F5344CB8AC3E}">
        <p14:creationId xmlns:p14="http://schemas.microsoft.com/office/powerpoint/2010/main" val="2549600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E00461-4224-4040-A959-DB9F17230BD8}"/>
              </a:ext>
            </a:extLst>
          </p:cNvPr>
          <p:cNvPicPr>
            <a:picLocks noChangeAspect="1"/>
          </p:cNvPicPr>
          <p:nvPr/>
        </p:nvPicPr>
        <p:blipFill rotWithShape="1">
          <a:blip r:embed="rId2"/>
          <a:srcRect l="16311" t="23042" r="12039" b="6926"/>
          <a:stretch/>
        </p:blipFill>
        <p:spPr>
          <a:xfrm>
            <a:off x="1012054" y="772356"/>
            <a:ext cx="9942991" cy="5466626"/>
          </a:xfrm>
          <a:prstGeom prst="rect">
            <a:avLst/>
          </a:prstGeom>
        </p:spPr>
      </p:pic>
    </p:spTree>
    <p:extLst>
      <p:ext uri="{BB962C8B-B14F-4D97-AF65-F5344CB8AC3E}">
        <p14:creationId xmlns:p14="http://schemas.microsoft.com/office/powerpoint/2010/main" val="76696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5123E9-47CE-460D-BE5E-4C3DF0A35F72}"/>
              </a:ext>
            </a:extLst>
          </p:cNvPr>
          <p:cNvSpPr/>
          <p:nvPr/>
        </p:nvSpPr>
        <p:spPr>
          <a:xfrm>
            <a:off x="523783" y="1997839"/>
            <a:ext cx="10493405" cy="2862322"/>
          </a:xfrm>
          <a:prstGeom prst="rect">
            <a:avLst/>
          </a:prstGeom>
        </p:spPr>
        <p:txBody>
          <a:bodyPr wrap="square">
            <a:spAutoFit/>
          </a:bodyPr>
          <a:lstStyle/>
          <a:p>
            <a:pPr marL="285750" indent="-285750">
              <a:buFont typeface="Arial" panose="020B0604020202020204" pitchFamily="34" charset="0"/>
              <a:buChar char="•"/>
            </a:pPr>
            <a:r>
              <a:rPr lang="en-US" dirty="0">
                <a:solidFill>
                  <a:srgbClr val="222222"/>
                </a:solidFill>
                <a:latin typeface="Source Sans Pro" panose="020B0604020202020204" pitchFamily="34" charset="0"/>
              </a:rPr>
              <a:t>On December 2008, Python released version 3.0. </a:t>
            </a:r>
          </a:p>
          <a:p>
            <a:pPr marL="285750" indent="-285750">
              <a:buFont typeface="Arial" panose="020B0604020202020204" pitchFamily="34" charset="0"/>
              <a:buChar char="•"/>
            </a:pPr>
            <a:endParaRPr lang="en-US" dirty="0">
              <a:solidFill>
                <a:srgbClr val="222222"/>
              </a:solidFill>
              <a:latin typeface="Source Sans Pro" panose="020B0604020202020204" pitchFamily="34" charset="0"/>
            </a:endParaRP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This version was mainly released to fix problems which exist in Python 2. </a:t>
            </a:r>
          </a:p>
          <a:p>
            <a:pPr marL="285750" indent="-285750">
              <a:buFont typeface="Arial" panose="020B0604020202020204" pitchFamily="34" charset="0"/>
              <a:buChar char="•"/>
            </a:pPr>
            <a:endParaRPr lang="en-US" dirty="0">
              <a:solidFill>
                <a:srgbClr val="222222"/>
              </a:solidFill>
              <a:latin typeface="Source Sans Pro" panose="020B0604020202020204" pitchFamily="34" charset="0"/>
            </a:endParaRP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The nature of these change is such that Python 3 was incompatible with Python 2. </a:t>
            </a:r>
          </a:p>
          <a:p>
            <a:pPr marL="285750" indent="-285750">
              <a:buFont typeface="Arial" panose="020B0604020202020204" pitchFamily="34" charset="0"/>
              <a:buChar char="•"/>
            </a:pPr>
            <a:endParaRPr lang="en-US" dirty="0">
              <a:solidFill>
                <a:srgbClr val="222222"/>
              </a:solidFill>
              <a:latin typeface="Source Sans Pro" panose="020B0604020202020204" pitchFamily="34" charset="0"/>
            </a:endParaRP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It is </a:t>
            </a:r>
            <a:r>
              <a:rPr lang="en-US" b="1" dirty="0">
                <a:solidFill>
                  <a:srgbClr val="222222"/>
                </a:solidFill>
                <a:latin typeface="Source Sans Pro" panose="020B0604020202020204" pitchFamily="34" charset="0"/>
              </a:rPr>
              <a:t>backward incompatible</a:t>
            </a:r>
            <a:r>
              <a:rPr lang="en-US" dirty="0">
                <a:solidFill>
                  <a:srgbClr val="222222"/>
                </a:solidFill>
                <a:latin typeface="Source Sans Pro" panose="020B0604020202020204" pitchFamily="34" charset="0"/>
              </a:rPr>
              <a:t> </a:t>
            </a:r>
          </a:p>
          <a:p>
            <a:pPr marL="285750" indent="-285750">
              <a:buFont typeface="Arial" panose="020B0604020202020204" pitchFamily="34" charset="0"/>
              <a:buChar char="•"/>
            </a:pPr>
            <a:endParaRPr lang="en-US" dirty="0">
              <a:solidFill>
                <a:srgbClr val="222222"/>
              </a:solidFill>
              <a:latin typeface="Source Sans Pro" panose="020B0604020202020204" pitchFamily="34" charset="0"/>
            </a:endParaRP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Some features of Python 3 have been backported to Python 2.x versions to make the migration process easy in Python 3.</a:t>
            </a:r>
          </a:p>
        </p:txBody>
      </p:sp>
      <p:sp>
        <p:nvSpPr>
          <p:cNvPr id="3" name="Smiley Face 2">
            <a:extLst>
              <a:ext uri="{FF2B5EF4-FFF2-40B4-BE49-F238E27FC236}">
                <a16:creationId xmlns:a16="http://schemas.microsoft.com/office/drawing/2014/main" id="{761ED75C-7387-427B-9301-5012BF514672}"/>
              </a:ext>
            </a:extLst>
          </p:cNvPr>
          <p:cNvSpPr/>
          <p:nvPr/>
        </p:nvSpPr>
        <p:spPr>
          <a:xfrm>
            <a:off x="8793127" y="1838350"/>
            <a:ext cx="733645" cy="755994"/>
          </a:xfrm>
          <a:prstGeom prst="smileyFac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id="{BA9B20BF-C435-47EE-9A8C-6C6C41C55C6E}"/>
              </a:ext>
            </a:extLst>
          </p:cNvPr>
          <p:cNvSpPr/>
          <p:nvPr/>
        </p:nvSpPr>
        <p:spPr>
          <a:xfrm rot="19406971">
            <a:off x="10039374" y="3957899"/>
            <a:ext cx="506645" cy="602051"/>
          </a:xfrm>
          <a:prstGeom prst="arc">
            <a:avLst>
              <a:gd name="adj1" fmla="val 14178590"/>
              <a:gd name="adj2" fmla="val 458949"/>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Oval 4">
            <a:extLst>
              <a:ext uri="{FF2B5EF4-FFF2-40B4-BE49-F238E27FC236}">
                <a16:creationId xmlns:a16="http://schemas.microsoft.com/office/drawing/2014/main" id="{009C1DBF-097A-405E-ABF0-A0FB63A27FDA}"/>
              </a:ext>
            </a:extLst>
          </p:cNvPr>
          <p:cNvSpPr/>
          <p:nvPr/>
        </p:nvSpPr>
        <p:spPr>
          <a:xfrm>
            <a:off x="9856380" y="3429000"/>
            <a:ext cx="765545" cy="8303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657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D2D66A-6318-4868-BAE0-2534C1E0BC0D}"/>
              </a:ext>
            </a:extLst>
          </p:cNvPr>
          <p:cNvPicPr>
            <a:picLocks noChangeAspect="1"/>
          </p:cNvPicPr>
          <p:nvPr/>
        </p:nvPicPr>
        <p:blipFill rotWithShape="1">
          <a:blip r:embed="rId2"/>
          <a:srcRect l="16602" t="22007" r="11821" b="9903"/>
          <a:stretch/>
        </p:blipFill>
        <p:spPr>
          <a:xfrm>
            <a:off x="1136342" y="949911"/>
            <a:ext cx="9951868" cy="5325210"/>
          </a:xfrm>
          <a:prstGeom prst="rect">
            <a:avLst/>
          </a:prstGeom>
        </p:spPr>
      </p:pic>
    </p:spTree>
    <p:extLst>
      <p:ext uri="{BB962C8B-B14F-4D97-AF65-F5344CB8AC3E}">
        <p14:creationId xmlns:p14="http://schemas.microsoft.com/office/powerpoint/2010/main" val="2641025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CFEF42-8EC6-4E6C-9A18-5E3190ADB7E7}"/>
              </a:ext>
            </a:extLst>
          </p:cNvPr>
          <p:cNvPicPr>
            <a:picLocks noChangeAspect="1"/>
          </p:cNvPicPr>
          <p:nvPr/>
        </p:nvPicPr>
        <p:blipFill rotWithShape="1">
          <a:blip r:embed="rId2"/>
          <a:srcRect l="18568" t="22137" r="12476" b="13398"/>
          <a:stretch/>
        </p:blipFill>
        <p:spPr>
          <a:xfrm>
            <a:off x="1154097" y="905522"/>
            <a:ext cx="9740820" cy="5122416"/>
          </a:xfrm>
          <a:prstGeom prst="rect">
            <a:avLst/>
          </a:prstGeom>
        </p:spPr>
      </p:pic>
    </p:spTree>
    <p:extLst>
      <p:ext uri="{BB962C8B-B14F-4D97-AF65-F5344CB8AC3E}">
        <p14:creationId xmlns:p14="http://schemas.microsoft.com/office/powerpoint/2010/main" val="2369817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94A32-0625-4186-A07A-5D6799D29815}"/>
              </a:ext>
            </a:extLst>
          </p:cNvPr>
          <p:cNvPicPr>
            <a:picLocks noChangeAspect="1"/>
          </p:cNvPicPr>
          <p:nvPr/>
        </p:nvPicPr>
        <p:blipFill rotWithShape="1">
          <a:blip r:embed="rId2"/>
          <a:srcRect l="16092" t="22136" r="12039" b="10291"/>
          <a:stretch/>
        </p:blipFill>
        <p:spPr>
          <a:xfrm>
            <a:off x="1056441" y="798991"/>
            <a:ext cx="10088351" cy="5335479"/>
          </a:xfrm>
          <a:prstGeom prst="rect">
            <a:avLst/>
          </a:prstGeom>
        </p:spPr>
      </p:pic>
    </p:spTree>
    <p:extLst>
      <p:ext uri="{BB962C8B-B14F-4D97-AF65-F5344CB8AC3E}">
        <p14:creationId xmlns:p14="http://schemas.microsoft.com/office/powerpoint/2010/main" val="3243381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CDE15-FB28-4630-A7DF-95089D3E5AA0}"/>
              </a:ext>
            </a:extLst>
          </p:cNvPr>
          <p:cNvPicPr>
            <a:picLocks noChangeAspect="1"/>
          </p:cNvPicPr>
          <p:nvPr/>
        </p:nvPicPr>
        <p:blipFill rotWithShape="1">
          <a:blip r:embed="rId2"/>
          <a:srcRect l="20242" t="24207" r="15825" b="17929"/>
          <a:stretch/>
        </p:blipFill>
        <p:spPr>
          <a:xfrm>
            <a:off x="958788" y="825623"/>
            <a:ext cx="9960746" cy="5071132"/>
          </a:xfrm>
          <a:prstGeom prst="rect">
            <a:avLst/>
          </a:prstGeom>
        </p:spPr>
      </p:pic>
    </p:spTree>
    <p:extLst>
      <p:ext uri="{BB962C8B-B14F-4D97-AF65-F5344CB8AC3E}">
        <p14:creationId xmlns:p14="http://schemas.microsoft.com/office/powerpoint/2010/main" val="1065093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82CE01-F27B-4F9D-8BCD-620486556E67}"/>
              </a:ext>
            </a:extLst>
          </p:cNvPr>
          <p:cNvPicPr>
            <a:picLocks noChangeAspect="1"/>
          </p:cNvPicPr>
          <p:nvPr/>
        </p:nvPicPr>
        <p:blipFill rotWithShape="1">
          <a:blip r:embed="rId2"/>
          <a:srcRect l="20607" t="38901" r="14660" b="17412"/>
          <a:stretch/>
        </p:blipFill>
        <p:spPr>
          <a:xfrm>
            <a:off x="363985" y="1276165"/>
            <a:ext cx="10313037" cy="4305670"/>
          </a:xfrm>
          <a:prstGeom prst="rect">
            <a:avLst/>
          </a:prstGeom>
        </p:spPr>
      </p:pic>
    </p:spTree>
    <p:extLst>
      <p:ext uri="{BB962C8B-B14F-4D97-AF65-F5344CB8AC3E}">
        <p14:creationId xmlns:p14="http://schemas.microsoft.com/office/powerpoint/2010/main" val="1707410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1C9A2-327C-41B7-AAD7-F8859E385B88}"/>
              </a:ext>
            </a:extLst>
          </p:cNvPr>
          <p:cNvPicPr>
            <a:picLocks noChangeAspect="1"/>
          </p:cNvPicPr>
          <p:nvPr/>
        </p:nvPicPr>
        <p:blipFill rotWithShape="1">
          <a:blip r:embed="rId2"/>
          <a:srcRect l="21772" t="39124" r="14587" b="17540"/>
          <a:stretch/>
        </p:blipFill>
        <p:spPr>
          <a:xfrm>
            <a:off x="337350" y="1276165"/>
            <a:ext cx="11241230" cy="4305669"/>
          </a:xfrm>
          <a:prstGeom prst="rect">
            <a:avLst/>
          </a:prstGeom>
        </p:spPr>
      </p:pic>
    </p:spTree>
    <p:extLst>
      <p:ext uri="{BB962C8B-B14F-4D97-AF65-F5344CB8AC3E}">
        <p14:creationId xmlns:p14="http://schemas.microsoft.com/office/powerpoint/2010/main" val="1276329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D7CA98-E937-4EE8-A2C9-C1B9C89B46C5}"/>
              </a:ext>
            </a:extLst>
          </p:cNvPr>
          <p:cNvPicPr>
            <a:picLocks noChangeAspect="1"/>
          </p:cNvPicPr>
          <p:nvPr/>
        </p:nvPicPr>
        <p:blipFill rotWithShape="1">
          <a:blip r:embed="rId2"/>
          <a:srcRect l="16384" t="22524" r="10218" b="10162"/>
          <a:stretch/>
        </p:blipFill>
        <p:spPr>
          <a:xfrm>
            <a:off x="719092" y="781234"/>
            <a:ext cx="10750858" cy="5546078"/>
          </a:xfrm>
          <a:prstGeom prst="rect">
            <a:avLst/>
          </a:prstGeom>
        </p:spPr>
      </p:pic>
    </p:spTree>
    <p:extLst>
      <p:ext uri="{BB962C8B-B14F-4D97-AF65-F5344CB8AC3E}">
        <p14:creationId xmlns:p14="http://schemas.microsoft.com/office/powerpoint/2010/main" val="1758120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EE3BD-1752-4628-AE63-0FA158EE4977}"/>
              </a:ext>
            </a:extLst>
          </p:cNvPr>
          <p:cNvPicPr>
            <a:picLocks noChangeAspect="1"/>
          </p:cNvPicPr>
          <p:nvPr/>
        </p:nvPicPr>
        <p:blipFill rotWithShape="1">
          <a:blip r:embed="rId2"/>
          <a:srcRect l="16311" t="22265" r="12549" b="8091"/>
          <a:stretch/>
        </p:blipFill>
        <p:spPr>
          <a:xfrm>
            <a:off x="798990" y="399494"/>
            <a:ext cx="10555550" cy="5812577"/>
          </a:xfrm>
          <a:prstGeom prst="rect">
            <a:avLst/>
          </a:prstGeom>
        </p:spPr>
      </p:pic>
    </p:spTree>
    <p:extLst>
      <p:ext uri="{BB962C8B-B14F-4D97-AF65-F5344CB8AC3E}">
        <p14:creationId xmlns:p14="http://schemas.microsoft.com/office/powerpoint/2010/main" val="126470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7C7108-BFD9-4BB7-820B-EE93B31B3F8D}"/>
              </a:ext>
            </a:extLst>
          </p:cNvPr>
          <p:cNvPicPr>
            <a:picLocks noChangeAspect="1"/>
          </p:cNvPicPr>
          <p:nvPr/>
        </p:nvPicPr>
        <p:blipFill rotWithShape="1">
          <a:blip r:embed="rId2"/>
          <a:srcRect l="19223" t="22395" r="16408" b="11197"/>
          <a:stretch/>
        </p:blipFill>
        <p:spPr>
          <a:xfrm>
            <a:off x="488271" y="372861"/>
            <a:ext cx="10351364" cy="6007071"/>
          </a:xfrm>
          <a:prstGeom prst="rect">
            <a:avLst/>
          </a:prstGeom>
        </p:spPr>
      </p:pic>
    </p:spTree>
    <p:extLst>
      <p:ext uri="{BB962C8B-B14F-4D97-AF65-F5344CB8AC3E}">
        <p14:creationId xmlns:p14="http://schemas.microsoft.com/office/powerpoint/2010/main" val="1710128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9DBC1E-B80D-46FB-97C8-1BC3EA1EEC2E}"/>
              </a:ext>
            </a:extLst>
          </p:cNvPr>
          <p:cNvPicPr>
            <a:picLocks noChangeAspect="1"/>
          </p:cNvPicPr>
          <p:nvPr/>
        </p:nvPicPr>
        <p:blipFill rotWithShape="1">
          <a:blip r:embed="rId2"/>
          <a:srcRect l="15729" t="22914" r="19538" b="9514"/>
          <a:stretch/>
        </p:blipFill>
        <p:spPr>
          <a:xfrm>
            <a:off x="772357" y="514905"/>
            <a:ext cx="10014011" cy="5879992"/>
          </a:xfrm>
          <a:prstGeom prst="rect">
            <a:avLst/>
          </a:prstGeom>
        </p:spPr>
      </p:pic>
    </p:spTree>
    <p:extLst>
      <p:ext uri="{BB962C8B-B14F-4D97-AF65-F5344CB8AC3E}">
        <p14:creationId xmlns:p14="http://schemas.microsoft.com/office/powerpoint/2010/main" val="1227945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E2981-C4F4-47FF-9593-C2B7658F8B09}"/>
              </a:ext>
            </a:extLst>
          </p:cNvPr>
          <p:cNvPicPr>
            <a:picLocks noChangeAspect="1"/>
          </p:cNvPicPr>
          <p:nvPr/>
        </p:nvPicPr>
        <p:blipFill>
          <a:blip r:embed="rId2"/>
          <a:stretch>
            <a:fillRect/>
          </a:stretch>
        </p:blipFill>
        <p:spPr>
          <a:xfrm>
            <a:off x="816194" y="2073349"/>
            <a:ext cx="3784823" cy="2920741"/>
          </a:xfrm>
          <a:prstGeom prst="rect">
            <a:avLst/>
          </a:prstGeom>
        </p:spPr>
      </p:pic>
      <p:sp>
        <p:nvSpPr>
          <p:cNvPr id="4" name="Rectangle 3">
            <a:extLst>
              <a:ext uri="{FF2B5EF4-FFF2-40B4-BE49-F238E27FC236}">
                <a16:creationId xmlns:a16="http://schemas.microsoft.com/office/drawing/2014/main" id="{0D186242-04CE-4A8F-BB4D-A76FF49665BC}"/>
              </a:ext>
            </a:extLst>
          </p:cNvPr>
          <p:cNvSpPr/>
          <p:nvPr/>
        </p:nvSpPr>
        <p:spPr>
          <a:xfrm>
            <a:off x="5121348" y="1997839"/>
            <a:ext cx="6531935"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222222"/>
                </a:solidFill>
                <a:latin typeface="Source Sans Pro" panose="020B0604020202020204" pitchFamily="34" charset="0"/>
              </a:rPr>
              <a:t>To become a DevOps engineer you need to work with configurations management tools like puppet or ansible. Here, you need to work with both of these versions.</a:t>
            </a:r>
          </a:p>
          <a:p>
            <a:pPr marL="285750" indent="-285750">
              <a:buFont typeface="Arial" panose="020B0604020202020204" pitchFamily="34" charset="0"/>
              <a:buChar char="•"/>
            </a:pPr>
            <a:endParaRPr lang="en-US" dirty="0">
              <a:solidFill>
                <a:srgbClr val="222222"/>
              </a:solidFill>
              <a:latin typeface="Source Sans Pro" panose="020B0604020202020204" pitchFamily="34" charset="0"/>
            </a:endParaRPr>
          </a:p>
          <a:p>
            <a:pPr marL="285750" indent="-285750">
              <a:buFont typeface="Arial" panose="020B0604020202020204" pitchFamily="34" charset="0"/>
              <a:buChar char="•"/>
            </a:pPr>
            <a:endParaRPr lang="en-US" dirty="0">
              <a:solidFill>
                <a:srgbClr val="222222"/>
              </a:solidFill>
              <a:latin typeface="Source Sans Pro" panose="020B0604020202020204" pitchFamily="34" charset="0"/>
            </a:endParaRP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If your company's code written in Python 2, you will require to learn to work with that.</a:t>
            </a:r>
          </a:p>
          <a:p>
            <a:pPr marL="285750" indent="-285750">
              <a:buFont typeface="Arial" panose="020B0604020202020204" pitchFamily="34" charset="0"/>
              <a:buChar char="•"/>
            </a:pPr>
            <a:endParaRPr lang="en-US" dirty="0">
              <a:solidFill>
                <a:srgbClr val="222222"/>
              </a:solidFill>
              <a:latin typeface="Source Sans Pro" panose="020B0604020202020204" pitchFamily="34" charset="0"/>
            </a:endParaRP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If your development team is working on a project that depends on specific third-party libraries or software which you are not able to port to Python 3, then Python 2 is the only option available for you.</a:t>
            </a:r>
          </a:p>
          <a:p>
            <a:pPr marL="285750" indent="-285750">
              <a:buFont typeface="Arial" panose="020B0604020202020204" pitchFamily="34" charset="0"/>
              <a:buChar char="•"/>
            </a:pPr>
            <a:endParaRPr lang="en-US" b="0" i="0" dirty="0">
              <a:solidFill>
                <a:srgbClr val="222222"/>
              </a:solidFill>
              <a:effectLst/>
              <a:latin typeface="Source Sans Pro" panose="020B0604020202020204" pitchFamily="34" charset="0"/>
            </a:endParaRP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&amp; many more….</a:t>
            </a:r>
            <a:endParaRPr lang="en-US" b="0" i="0" dirty="0">
              <a:solidFill>
                <a:srgbClr val="222222"/>
              </a:solidFill>
              <a:effectLst/>
              <a:latin typeface="Source Sans Pro" panose="020B0604020202020204" pitchFamily="34" charset="0"/>
            </a:endParaRPr>
          </a:p>
        </p:txBody>
      </p:sp>
    </p:spTree>
    <p:extLst>
      <p:ext uri="{BB962C8B-B14F-4D97-AF65-F5344CB8AC3E}">
        <p14:creationId xmlns:p14="http://schemas.microsoft.com/office/powerpoint/2010/main" val="3235687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8F294-FF76-4183-88B3-4CA815CD8CF4}"/>
              </a:ext>
            </a:extLst>
          </p:cNvPr>
          <p:cNvPicPr>
            <a:picLocks noChangeAspect="1"/>
          </p:cNvPicPr>
          <p:nvPr/>
        </p:nvPicPr>
        <p:blipFill rotWithShape="1">
          <a:blip r:embed="rId2"/>
          <a:srcRect l="16600" t="22265" r="11967" b="10550"/>
          <a:stretch/>
        </p:blipFill>
        <p:spPr>
          <a:xfrm>
            <a:off x="514904" y="328474"/>
            <a:ext cx="10724226" cy="5673674"/>
          </a:xfrm>
          <a:prstGeom prst="rect">
            <a:avLst/>
          </a:prstGeom>
        </p:spPr>
      </p:pic>
    </p:spTree>
    <p:extLst>
      <p:ext uri="{BB962C8B-B14F-4D97-AF65-F5344CB8AC3E}">
        <p14:creationId xmlns:p14="http://schemas.microsoft.com/office/powerpoint/2010/main" val="3587605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7BAB94-58E5-4674-89CF-920A37F2A1C7}"/>
              </a:ext>
            </a:extLst>
          </p:cNvPr>
          <p:cNvPicPr>
            <a:picLocks noChangeAspect="1"/>
          </p:cNvPicPr>
          <p:nvPr/>
        </p:nvPicPr>
        <p:blipFill rotWithShape="1">
          <a:blip r:embed="rId2"/>
          <a:srcRect l="17039" t="23041" r="12622" b="7703"/>
          <a:stretch/>
        </p:blipFill>
        <p:spPr>
          <a:xfrm>
            <a:off x="816745" y="568169"/>
            <a:ext cx="10244831" cy="5673898"/>
          </a:xfrm>
          <a:prstGeom prst="rect">
            <a:avLst/>
          </a:prstGeom>
        </p:spPr>
      </p:pic>
    </p:spTree>
    <p:extLst>
      <p:ext uri="{BB962C8B-B14F-4D97-AF65-F5344CB8AC3E}">
        <p14:creationId xmlns:p14="http://schemas.microsoft.com/office/powerpoint/2010/main" val="3551974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EE452-46A8-4E4A-8D32-97669317C7E4}"/>
              </a:ext>
            </a:extLst>
          </p:cNvPr>
          <p:cNvPicPr>
            <a:picLocks noChangeAspect="1"/>
          </p:cNvPicPr>
          <p:nvPr/>
        </p:nvPicPr>
        <p:blipFill rotWithShape="1">
          <a:blip r:embed="rId2"/>
          <a:srcRect l="17111" t="22912" r="12695" b="9644"/>
          <a:stretch/>
        </p:blipFill>
        <p:spPr>
          <a:xfrm>
            <a:off x="594804" y="470516"/>
            <a:ext cx="10706470" cy="5786380"/>
          </a:xfrm>
          <a:prstGeom prst="rect">
            <a:avLst/>
          </a:prstGeom>
        </p:spPr>
      </p:pic>
    </p:spTree>
    <p:extLst>
      <p:ext uri="{BB962C8B-B14F-4D97-AF65-F5344CB8AC3E}">
        <p14:creationId xmlns:p14="http://schemas.microsoft.com/office/powerpoint/2010/main" val="2213609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9DD0D9-29E6-45BB-9BB6-0057F54CBCB6}"/>
              </a:ext>
            </a:extLst>
          </p:cNvPr>
          <p:cNvPicPr>
            <a:picLocks noChangeAspect="1"/>
          </p:cNvPicPr>
          <p:nvPr/>
        </p:nvPicPr>
        <p:blipFill rotWithShape="1">
          <a:blip r:embed="rId2"/>
          <a:srcRect l="17112" t="22784" r="11748" b="11456"/>
          <a:stretch/>
        </p:blipFill>
        <p:spPr>
          <a:xfrm>
            <a:off x="754601" y="443884"/>
            <a:ext cx="10227199" cy="5317724"/>
          </a:xfrm>
          <a:prstGeom prst="rect">
            <a:avLst/>
          </a:prstGeom>
        </p:spPr>
      </p:pic>
    </p:spTree>
    <p:extLst>
      <p:ext uri="{BB962C8B-B14F-4D97-AF65-F5344CB8AC3E}">
        <p14:creationId xmlns:p14="http://schemas.microsoft.com/office/powerpoint/2010/main" val="1775615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F06D9-5998-4560-A793-802D191CC186}"/>
              </a:ext>
            </a:extLst>
          </p:cNvPr>
          <p:cNvPicPr>
            <a:picLocks noChangeAspect="1"/>
          </p:cNvPicPr>
          <p:nvPr/>
        </p:nvPicPr>
        <p:blipFill rotWithShape="1">
          <a:blip r:embed="rId3"/>
          <a:srcRect l="15875" t="22265" r="10436" b="8220"/>
          <a:stretch/>
        </p:blipFill>
        <p:spPr>
          <a:xfrm>
            <a:off x="816745" y="656947"/>
            <a:ext cx="10564427" cy="5605829"/>
          </a:xfrm>
          <a:prstGeom prst="rect">
            <a:avLst/>
          </a:prstGeom>
        </p:spPr>
      </p:pic>
    </p:spTree>
    <p:extLst>
      <p:ext uri="{BB962C8B-B14F-4D97-AF65-F5344CB8AC3E}">
        <p14:creationId xmlns:p14="http://schemas.microsoft.com/office/powerpoint/2010/main" val="16001802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91D56-D010-4DE8-8E2E-C1CD9B5CA404}"/>
              </a:ext>
            </a:extLst>
          </p:cNvPr>
          <p:cNvSpPr/>
          <p:nvPr/>
        </p:nvSpPr>
        <p:spPr>
          <a:xfrm>
            <a:off x="3019292" y="3617196"/>
            <a:ext cx="6153416" cy="369332"/>
          </a:xfrm>
          <a:prstGeom prst="rect">
            <a:avLst/>
          </a:prstGeom>
        </p:spPr>
        <p:txBody>
          <a:bodyPr wrap="none">
            <a:spAutoFit/>
          </a:bodyPr>
          <a:lstStyle/>
          <a:p>
            <a:r>
              <a:rPr lang="en-US" dirty="0">
                <a:hlinkClick r:id="rId2"/>
              </a:rPr>
              <a:t>https://github.com/ajaykuma/PythonCodes/tree/master/Numpy</a:t>
            </a:r>
            <a:endParaRPr lang="en-US" dirty="0"/>
          </a:p>
        </p:txBody>
      </p:sp>
      <p:sp>
        <p:nvSpPr>
          <p:cNvPr id="3" name="TextBox 2">
            <a:extLst>
              <a:ext uri="{FF2B5EF4-FFF2-40B4-BE49-F238E27FC236}">
                <a16:creationId xmlns:a16="http://schemas.microsoft.com/office/drawing/2014/main" id="{3E52A491-BBAE-4C09-A25F-F590B25CE5D4}"/>
              </a:ext>
            </a:extLst>
          </p:cNvPr>
          <p:cNvSpPr txBox="1"/>
          <p:nvPr/>
        </p:nvSpPr>
        <p:spPr>
          <a:xfrm>
            <a:off x="1181614" y="3617196"/>
            <a:ext cx="1837678" cy="369332"/>
          </a:xfrm>
          <a:prstGeom prst="rect">
            <a:avLst/>
          </a:prstGeom>
          <a:noFill/>
        </p:spPr>
        <p:txBody>
          <a:bodyPr wrap="square" rtlCol="0">
            <a:spAutoFit/>
          </a:bodyPr>
          <a:lstStyle/>
          <a:p>
            <a:r>
              <a:rPr lang="en-US" dirty="0"/>
              <a:t>Examples:</a:t>
            </a:r>
          </a:p>
        </p:txBody>
      </p:sp>
    </p:spTree>
    <p:extLst>
      <p:ext uri="{BB962C8B-B14F-4D97-AF65-F5344CB8AC3E}">
        <p14:creationId xmlns:p14="http://schemas.microsoft.com/office/powerpoint/2010/main" val="3336540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8F77CE-162D-410C-A42F-D0F237143D27}"/>
              </a:ext>
            </a:extLst>
          </p:cNvPr>
          <p:cNvSpPr txBox="1"/>
          <p:nvPr/>
        </p:nvSpPr>
        <p:spPr>
          <a:xfrm>
            <a:off x="4704080" y="3167390"/>
            <a:ext cx="4094480" cy="523220"/>
          </a:xfrm>
          <a:prstGeom prst="rect">
            <a:avLst/>
          </a:prstGeom>
          <a:noFill/>
        </p:spPr>
        <p:txBody>
          <a:bodyPr wrap="square" rtlCol="0">
            <a:spAutoFit/>
          </a:bodyPr>
          <a:lstStyle/>
          <a:p>
            <a:r>
              <a:rPr lang="en-US" sz="2800" dirty="0"/>
              <a:t>PANDAS</a:t>
            </a:r>
          </a:p>
        </p:txBody>
      </p:sp>
    </p:spTree>
    <p:extLst>
      <p:ext uri="{BB962C8B-B14F-4D97-AF65-F5344CB8AC3E}">
        <p14:creationId xmlns:p14="http://schemas.microsoft.com/office/powerpoint/2010/main" val="332928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D31EF3-9B32-41C3-A09A-6D01A695F2F0}"/>
              </a:ext>
            </a:extLst>
          </p:cNvPr>
          <p:cNvPicPr>
            <a:picLocks noChangeAspect="1"/>
          </p:cNvPicPr>
          <p:nvPr/>
        </p:nvPicPr>
        <p:blipFill rotWithShape="1">
          <a:blip r:embed="rId3"/>
          <a:srcRect l="24684" t="21489" r="18155" b="29357"/>
          <a:stretch/>
        </p:blipFill>
        <p:spPr>
          <a:xfrm>
            <a:off x="896644" y="1420427"/>
            <a:ext cx="7554898" cy="3654494"/>
          </a:xfrm>
          <a:prstGeom prst="rect">
            <a:avLst/>
          </a:prstGeom>
        </p:spPr>
      </p:pic>
      <p:sp>
        <p:nvSpPr>
          <p:cNvPr id="4" name="TextBox 3">
            <a:extLst>
              <a:ext uri="{FF2B5EF4-FFF2-40B4-BE49-F238E27FC236}">
                <a16:creationId xmlns:a16="http://schemas.microsoft.com/office/drawing/2014/main" id="{F24A0D8F-9F4D-4C4C-9C57-C42AC175F7E7}"/>
              </a:ext>
            </a:extLst>
          </p:cNvPr>
          <p:cNvSpPr txBox="1"/>
          <p:nvPr/>
        </p:nvSpPr>
        <p:spPr>
          <a:xfrm>
            <a:off x="896644" y="5495544"/>
            <a:ext cx="9262872" cy="369332"/>
          </a:xfrm>
          <a:prstGeom prst="rect">
            <a:avLst/>
          </a:prstGeom>
          <a:noFill/>
        </p:spPr>
        <p:txBody>
          <a:bodyPr wrap="square" rtlCol="0">
            <a:spAutoFit/>
          </a:bodyPr>
          <a:lstStyle/>
          <a:p>
            <a:r>
              <a:rPr lang="en-US" dirty="0"/>
              <a:t>Pandas : One of the most Important tools used in industry for Data Analysis</a:t>
            </a:r>
          </a:p>
        </p:txBody>
      </p:sp>
    </p:spTree>
    <p:extLst>
      <p:ext uri="{BB962C8B-B14F-4D97-AF65-F5344CB8AC3E}">
        <p14:creationId xmlns:p14="http://schemas.microsoft.com/office/powerpoint/2010/main" val="119598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C1F56A-E42D-4D36-BDC2-C2ADCAEA0F8E}"/>
              </a:ext>
            </a:extLst>
          </p:cNvPr>
          <p:cNvSpPr txBox="1"/>
          <p:nvPr/>
        </p:nvSpPr>
        <p:spPr>
          <a:xfrm>
            <a:off x="6889072" y="4030462"/>
            <a:ext cx="1491449" cy="1384995"/>
          </a:xfrm>
          <a:prstGeom prst="rect">
            <a:avLst/>
          </a:prstGeom>
          <a:noFill/>
        </p:spPr>
        <p:txBody>
          <a:bodyPr wrap="square" rtlCol="0">
            <a:spAutoFit/>
          </a:bodyPr>
          <a:lstStyle/>
          <a:p>
            <a:r>
              <a:rPr lang="en-US" sz="1400" dirty="0"/>
              <a:t>Merge</a:t>
            </a:r>
          </a:p>
          <a:p>
            <a:r>
              <a:rPr lang="en-US" sz="1400" dirty="0"/>
              <a:t>GroupBy</a:t>
            </a:r>
          </a:p>
          <a:p>
            <a:r>
              <a:rPr lang="en-US" sz="1400" dirty="0"/>
              <a:t>Joins</a:t>
            </a:r>
          </a:p>
          <a:p>
            <a:r>
              <a:rPr lang="en-US" sz="1400" dirty="0"/>
              <a:t>(Good for Data Wrangling &amp; Manipulation</a:t>
            </a:r>
          </a:p>
        </p:txBody>
      </p:sp>
      <p:sp>
        <p:nvSpPr>
          <p:cNvPr id="4" name="TextBox 3">
            <a:extLst>
              <a:ext uri="{FF2B5EF4-FFF2-40B4-BE49-F238E27FC236}">
                <a16:creationId xmlns:a16="http://schemas.microsoft.com/office/drawing/2014/main" id="{8E2093EB-42FF-4BDD-9A71-51E37A1AE2E3}"/>
              </a:ext>
            </a:extLst>
          </p:cNvPr>
          <p:cNvSpPr txBox="1"/>
          <p:nvPr/>
        </p:nvSpPr>
        <p:spPr>
          <a:xfrm>
            <a:off x="8859914" y="2997941"/>
            <a:ext cx="2947387" cy="1754326"/>
          </a:xfrm>
          <a:prstGeom prst="rect">
            <a:avLst/>
          </a:prstGeom>
          <a:noFill/>
        </p:spPr>
        <p:txBody>
          <a:bodyPr wrap="square" rtlCol="0">
            <a:spAutoFit/>
          </a:bodyPr>
          <a:lstStyle/>
          <a:p>
            <a:r>
              <a:rPr lang="en-US" dirty="0"/>
              <a:t>Two Primary Data Structures of Pandas:</a:t>
            </a:r>
          </a:p>
          <a:p>
            <a:pPr marL="285750" indent="-285750">
              <a:buFont typeface="Arial" panose="020B0604020202020204" pitchFamily="34" charset="0"/>
              <a:buChar char="•"/>
            </a:pPr>
            <a:r>
              <a:rPr lang="en-US" dirty="0"/>
              <a:t>Series ( one dimensional)</a:t>
            </a:r>
          </a:p>
          <a:p>
            <a:pPr marL="285750" indent="-285750">
              <a:buFont typeface="Arial" panose="020B0604020202020204" pitchFamily="34" charset="0"/>
              <a:buChar char="•"/>
            </a:pPr>
            <a:r>
              <a:rPr lang="en-US" dirty="0"/>
              <a:t>DataFrames ( two dimensional)</a:t>
            </a:r>
          </a:p>
          <a:p>
            <a:endParaRPr lang="en-US" dirty="0"/>
          </a:p>
        </p:txBody>
      </p:sp>
      <p:pic>
        <p:nvPicPr>
          <p:cNvPr id="5" name="Picture 4">
            <a:extLst>
              <a:ext uri="{FF2B5EF4-FFF2-40B4-BE49-F238E27FC236}">
                <a16:creationId xmlns:a16="http://schemas.microsoft.com/office/drawing/2014/main" id="{DEF719C3-54EF-4B2C-B75B-76507E730815}"/>
              </a:ext>
            </a:extLst>
          </p:cNvPr>
          <p:cNvPicPr>
            <a:picLocks noChangeAspect="1"/>
          </p:cNvPicPr>
          <p:nvPr/>
        </p:nvPicPr>
        <p:blipFill rotWithShape="1">
          <a:blip r:embed="rId2"/>
          <a:srcRect l="17549" t="36116" r="15679" b="11197"/>
          <a:stretch/>
        </p:blipFill>
        <p:spPr>
          <a:xfrm>
            <a:off x="239697" y="1784412"/>
            <a:ext cx="8140824" cy="3897298"/>
          </a:xfrm>
          <a:prstGeom prst="rect">
            <a:avLst/>
          </a:prstGeom>
        </p:spPr>
      </p:pic>
      <p:sp>
        <p:nvSpPr>
          <p:cNvPr id="6" name="TextBox 5">
            <a:extLst>
              <a:ext uri="{FF2B5EF4-FFF2-40B4-BE49-F238E27FC236}">
                <a16:creationId xmlns:a16="http://schemas.microsoft.com/office/drawing/2014/main" id="{14311C8F-8BED-4258-A920-50B29287B541}"/>
              </a:ext>
            </a:extLst>
          </p:cNvPr>
          <p:cNvSpPr txBox="1"/>
          <p:nvPr/>
        </p:nvSpPr>
        <p:spPr>
          <a:xfrm>
            <a:off x="6809174" y="3959441"/>
            <a:ext cx="1571347" cy="1384995"/>
          </a:xfrm>
          <a:prstGeom prst="rect">
            <a:avLst/>
          </a:prstGeom>
          <a:noFill/>
        </p:spPr>
        <p:txBody>
          <a:bodyPr wrap="square" rtlCol="0">
            <a:spAutoFit/>
          </a:bodyPr>
          <a:lstStyle/>
          <a:p>
            <a:r>
              <a:rPr lang="en-US" sz="1400" dirty="0"/>
              <a:t>Merge</a:t>
            </a:r>
          </a:p>
          <a:p>
            <a:r>
              <a:rPr lang="en-US" sz="1400" dirty="0"/>
              <a:t>GroupBy</a:t>
            </a:r>
          </a:p>
          <a:p>
            <a:r>
              <a:rPr lang="en-US" sz="1400" dirty="0"/>
              <a:t>Join etc..</a:t>
            </a:r>
          </a:p>
          <a:p>
            <a:r>
              <a:rPr lang="en-US" sz="1400" dirty="0"/>
              <a:t>(Good for Data Wrangling &amp; Manipulation)</a:t>
            </a:r>
          </a:p>
        </p:txBody>
      </p:sp>
    </p:spTree>
    <p:extLst>
      <p:ext uri="{BB962C8B-B14F-4D97-AF65-F5344CB8AC3E}">
        <p14:creationId xmlns:p14="http://schemas.microsoft.com/office/powerpoint/2010/main" val="7952802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EA879-2747-40A5-B17F-E0A2EA53689E}"/>
              </a:ext>
            </a:extLst>
          </p:cNvPr>
          <p:cNvPicPr>
            <a:picLocks noChangeAspect="1"/>
          </p:cNvPicPr>
          <p:nvPr/>
        </p:nvPicPr>
        <p:blipFill rotWithShape="1">
          <a:blip r:embed="rId3"/>
          <a:srcRect l="19297" t="21877" r="17063" b="7961"/>
          <a:stretch/>
        </p:blipFill>
        <p:spPr>
          <a:xfrm>
            <a:off x="1278385" y="914400"/>
            <a:ext cx="8309498" cy="5153029"/>
          </a:xfrm>
          <a:prstGeom prst="rect">
            <a:avLst/>
          </a:prstGeom>
        </p:spPr>
      </p:pic>
    </p:spTree>
    <p:extLst>
      <p:ext uri="{BB962C8B-B14F-4D97-AF65-F5344CB8AC3E}">
        <p14:creationId xmlns:p14="http://schemas.microsoft.com/office/powerpoint/2010/main" val="218586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8E030D-B4AE-4EC0-B826-D343E3E3DB66}"/>
              </a:ext>
            </a:extLst>
          </p:cNvPr>
          <p:cNvPicPr>
            <a:picLocks noChangeAspect="1"/>
          </p:cNvPicPr>
          <p:nvPr/>
        </p:nvPicPr>
        <p:blipFill rotWithShape="1">
          <a:blip r:embed="rId2"/>
          <a:srcRect l="11666" t="3704" r="12000" b="22815"/>
          <a:stretch/>
        </p:blipFill>
        <p:spPr>
          <a:xfrm>
            <a:off x="2707886" y="152400"/>
            <a:ext cx="7411474" cy="4013200"/>
          </a:xfrm>
          <a:prstGeom prst="rect">
            <a:avLst/>
          </a:prstGeom>
        </p:spPr>
      </p:pic>
      <p:pic>
        <p:nvPicPr>
          <p:cNvPr id="3" name="Picture 2">
            <a:extLst>
              <a:ext uri="{FF2B5EF4-FFF2-40B4-BE49-F238E27FC236}">
                <a16:creationId xmlns:a16="http://schemas.microsoft.com/office/drawing/2014/main" id="{2EA3A0FD-DD91-414D-BD65-3CBC4814A73B}"/>
              </a:ext>
            </a:extLst>
          </p:cNvPr>
          <p:cNvPicPr>
            <a:picLocks noChangeAspect="1"/>
          </p:cNvPicPr>
          <p:nvPr/>
        </p:nvPicPr>
        <p:blipFill rotWithShape="1">
          <a:blip r:embed="rId3"/>
          <a:srcRect l="22834" t="38222" r="21167" b="30667"/>
          <a:stretch/>
        </p:blipFill>
        <p:spPr>
          <a:xfrm>
            <a:off x="254000" y="4246880"/>
            <a:ext cx="5266944" cy="1645920"/>
          </a:xfrm>
          <a:prstGeom prst="rect">
            <a:avLst/>
          </a:prstGeom>
        </p:spPr>
      </p:pic>
      <p:pic>
        <p:nvPicPr>
          <p:cNvPr id="4" name="Picture 3">
            <a:extLst>
              <a:ext uri="{FF2B5EF4-FFF2-40B4-BE49-F238E27FC236}">
                <a16:creationId xmlns:a16="http://schemas.microsoft.com/office/drawing/2014/main" id="{9FC42AAB-DA41-404B-9F08-D9B1E5A391FC}"/>
              </a:ext>
            </a:extLst>
          </p:cNvPr>
          <p:cNvPicPr>
            <a:picLocks noChangeAspect="1"/>
          </p:cNvPicPr>
          <p:nvPr/>
        </p:nvPicPr>
        <p:blipFill rotWithShape="1">
          <a:blip r:embed="rId4"/>
          <a:srcRect l="8667" t="25037" r="33416" b="20148"/>
          <a:stretch/>
        </p:blipFill>
        <p:spPr>
          <a:xfrm>
            <a:off x="6396735" y="4246880"/>
            <a:ext cx="4141298" cy="2204720"/>
          </a:xfrm>
          <a:prstGeom prst="rect">
            <a:avLst/>
          </a:prstGeom>
        </p:spPr>
      </p:pic>
    </p:spTree>
    <p:extLst>
      <p:ext uri="{BB962C8B-B14F-4D97-AF65-F5344CB8AC3E}">
        <p14:creationId xmlns:p14="http://schemas.microsoft.com/office/powerpoint/2010/main" val="3030381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54C4C9-37BC-484F-A19A-BAF8C3A4A11F}"/>
              </a:ext>
            </a:extLst>
          </p:cNvPr>
          <p:cNvPicPr>
            <a:picLocks noChangeAspect="1"/>
          </p:cNvPicPr>
          <p:nvPr/>
        </p:nvPicPr>
        <p:blipFill rotWithShape="1">
          <a:blip r:embed="rId3"/>
          <a:srcRect l="16456" t="22136" r="11165" b="15340"/>
          <a:stretch/>
        </p:blipFill>
        <p:spPr>
          <a:xfrm>
            <a:off x="727967" y="1349407"/>
            <a:ext cx="10468704" cy="5086904"/>
          </a:xfrm>
          <a:prstGeom prst="rect">
            <a:avLst/>
          </a:prstGeom>
        </p:spPr>
      </p:pic>
    </p:spTree>
    <p:extLst>
      <p:ext uri="{BB962C8B-B14F-4D97-AF65-F5344CB8AC3E}">
        <p14:creationId xmlns:p14="http://schemas.microsoft.com/office/powerpoint/2010/main" val="4172349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F6ED28-76FA-453F-9EA9-B5F852A8A928}"/>
              </a:ext>
            </a:extLst>
          </p:cNvPr>
          <p:cNvPicPr>
            <a:picLocks noChangeAspect="1"/>
          </p:cNvPicPr>
          <p:nvPr/>
        </p:nvPicPr>
        <p:blipFill rotWithShape="1">
          <a:blip r:embed="rId2"/>
          <a:srcRect l="17256" t="21877" r="12695" b="11585"/>
          <a:stretch/>
        </p:blipFill>
        <p:spPr>
          <a:xfrm>
            <a:off x="1100832" y="887767"/>
            <a:ext cx="9809824" cy="5241425"/>
          </a:xfrm>
          <a:prstGeom prst="rect">
            <a:avLst/>
          </a:prstGeom>
        </p:spPr>
      </p:pic>
    </p:spTree>
    <p:extLst>
      <p:ext uri="{BB962C8B-B14F-4D97-AF65-F5344CB8AC3E}">
        <p14:creationId xmlns:p14="http://schemas.microsoft.com/office/powerpoint/2010/main" val="11895774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E1BAD3-F421-4D49-8D7F-0BE6D3F2A9EA}"/>
              </a:ext>
            </a:extLst>
          </p:cNvPr>
          <p:cNvPicPr>
            <a:picLocks noChangeAspect="1"/>
          </p:cNvPicPr>
          <p:nvPr/>
        </p:nvPicPr>
        <p:blipFill rotWithShape="1">
          <a:blip r:embed="rId3"/>
          <a:srcRect l="18130" t="22524" r="13641" b="11068"/>
          <a:stretch/>
        </p:blipFill>
        <p:spPr>
          <a:xfrm>
            <a:off x="1118586" y="861134"/>
            <a:ext cx="9596762" cy="5254151"/>
          </a:xfrm>
          <a:prstGeom prst="rect">
            <a:avLst/>
          </a:prstGeom>
        </p:spPr>
      </p:pic>
    </p:spTree>
    <p:extLst>
      <p:ext uri="{BB962C8B-B14F-4D97-AF65-F5344CB8AC3E}">
        <p14:creationId xmlns:p14="http://schemas.microsoft.com/office/powerpoint/2010/main" val="33192810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34174D-2FE8-40FE-B519-01615161B2C1}"/>
              </a:ext>
            </a:extLst>
          </p:cNvPr>
          <p:cNvPicPr>
            <a:picLocks noChangeAspect="1"/>
          </p:cNvPicPr>
          <p:nvPr/>
        </p:nvPicPr>
        <p:blipFill rotWithShape="1">
          <a:blip r:embed="rId2"/>
          <a:srcRect l="18277" t="22137" r="11020" b="13527"/>
          <a:stretch/>
        </p:blipFill>
        <p:spPr>
          <a:xfrm>
            <a:off x="1091953" y="745724"/>
            <a:ext cx="10163883" cy="5202315"/>
          </a:xfrm>
          <a:prstGeom prst="rect">
            <a:avLst/>
          </a:prstGeom>
        </p:spPr>
      </p:pic>
    </p:spTree>
    <p:extLst>
      <p:ext uri="{BB962C8B-B14F-4D97-AF65-F5344CB8AC3E}">
        <p14:creationId xmlns:p14="http://schemas.microsoft.com/office/powerpoint/2010/main" val="1469581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C7E291-689B-4251-AEAE-FB47188A8396}"/>
              </a:ext>
            </a:extLst>
          </p:cNvPr>
          <p:cNvPicPr>
            <a:picLocks noChangeAspect="1"/>
          </p:cNvPicPr>
          <p:nvPr/>
        </p:nvPicPr>
        <p:blipFill rotWithShape="1">
          <a:blip r:embed="rId2"/>
          <a:srcRect l="16601" t="22007" r="12549" b="7962"/>
          <a:stretch/>
        </p:blipFill>
        <p:spPr>
          <a:xfrm>
            <a:off x="1091954" y="772357"/>
            <a:ext cx="9516862" cy="5291491"/>
          </a:xfrm>
          <a:prstGeom prst="rect">
            <a:avLst/>
          </a:prstGeom>
        </p:spPr>
      </p:pic>
    </p:spTree>
    <p:extLst>
      <p:ext uri="{BB962C8B-B14F-4D97-AF65-F5344CB8AC3E}">
        <p14:creationId xmlns:p14="http://schemas.microsoft.com/office/powerpoint/2010/main" val="3759755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63DFA8-AE61-425A-9F6B-FDDC2AA28278}"/>
              </a:ext>
            </a:extLst>
          </p:cNvPr>
          <p:cNvPicPr>
            <a:picLocks noChangeAspect="1"/>
          </p:cNvPicPr>
          <p:nvPr/>
        </p:nvPicPr>
        <p:blipFill rotWithShape="1">
          <a:blip r:embed="rId2"/>
          <a:srcRect l="16383" t="22912" r="10292" b="8608"/>
          <a:stretch/>
        </p:blipFill>
        <p:spPr>
          <a:xfrm>
            <a:off x="1296140" y="834501"/>
            <a:ext cx="9987580" cy="5246703"/>
          </a:xfrm>
          <a:prstGeom prst="rect">
            <a:avLst/>
          </a:prstGeom>
        </p:spPr>
      </p:pic>
    </p:spTree>
    <p:extLst>
      <p:ext uri="{BB962C8B-B14F-4D97-AF65-F5344CB8AC3E}">
        <p14:creationId xmlns:p14="http://schemas.microsoft.com/office/powerpoint/2010/main" val="3157640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AAB69-D97A-48CE-94AB-B038F23B7DBA}"/>
              </a:ext>
            </a:extLst>
          </p:cNvPr>
          <p:cNvPicPr>
            <a:picLocks noChangeAspect="1"/>
          </p:cNvPicPr>
          <p:nvPr/>
        </p:nvPicPr>
        <p:blipFill rotWithShape="1">
          <a:blip r:embed="rId2"/>
          <a:srcRect l="16092" t="22137" r="10728" b="8090"/>
          <a:stretch/>
        </p:blipFill>
        <p:spPr>
          <a:xfrm>
            <a:off x="1225117" y="878890"/>
            <a:ext cx="9716602" cy="5211192"/>
          </a:xfrm>
          <a:prstGeom prst="rect">
            <a:avLst/>
          </a:prstGeom>
        </p:spPr>
      </p:pic>
    </p:spTree>
    <p:extLst>
      <p:ext uri="{BB962C8B-B14F-4D97-AF65-F5344CB8AC3E}">
        <p14:creationId xmlns:p14="http://schemas.microsoft.com/office/powerpoint/2010/main" val="148483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C2A73-05E6-4A97-A59E-F5091D91EBFF}"/>
              </a:ext>
            </a:extLst>
          </p:cNvPr>
          <p:cNvPicPr>
            <a:picLocks noChangeAspect="1"/>
          </p:cNvPicPr>
          <p:nvPr/>
        </p:nvPicPr>
        <p:blipFill rotWithShape="1">
          <a:blip r:embed="rId2"/>
          <a:srcRect l="18277" t="22395" r="13786" b="14045"/>
          <a:stretch/>
        </p:blipFill>
        <p:spPr>
          <a:xfrm>
            <a:off x="1154096" y="870011"/>
            <a:ext cx="9851719" cy="5184560"/>
          </a:xfrm>
          <a:prstGeom prst="rect">
            <a:avLst/>
          </a:prstGeom>
        </p:spPr>
      </p:pic>
    </p:spTree>
    <p:extLst>
      <p:ext uri="{BB962C8B-B14F-4D97-AF65-F5344CB8AC3E}">
        <p14:creationId xmlns:p14="http://schemas.microsoft.com/office/powerpoint/2010/main" val="42781428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F322C0-2800-445D-B4F4-341ECAF978CB}"/>
              </a:ext>
            </a:extLst>
          </p:cNvPr>
          <p:cNvPicPr>
            <a:picLocks noChangeAspect="1"/>
          </p:cNvPicPr>
          <p:nvPr/>
        </p:nvPicPr>
        <p:blipFill rotWithShape="1">
          <a:blip r:embed="rId3"/>
          <a:srcRect l="18204" t="22265" r="13859" b="9644"/>
          <a:stretch/>
        </p:blipFill>
        <p:spPr>
          <a:xfrm>
            <a:off x="1331649" y="665825"/>
            <a:ext cx="9623396" cy="5425410"/>
          </a:xfrm>
          <a:prstGeom prst="rect">
            <a:avLst/>
          </a:prstGeom>
        </p:spPr>
      </p:pic>
    </p:spTree>
    <p:extLst>
      <p:ext uri="{BB962C8B-B14F-4D97-AF65-F5344CB8AC3E}">
        <p14:creationId xmlns:p14="http://schemas.microsoft.com/office/powerpoint/2010/main" val="1076209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BAAFE3-7FC3-49BE-AE80-2A65EE2D1DD8}"/>
              </a:ext>
            </a:extLst>
          </p:cNvPr>
          <p:cNvPicPr>
            <a:picLocks noChangeAspect="1"/>
          </p:cNvPicPr>
          <p:nvPr/>
        </p:nvPicPr>
        <p:blipFill rotWithShape="1">
          <a:blip r:embed="rId2"/>
          <a:srcRect l="21554" t="22265" r="15825" b="10162"/>
          <a:stretch/>
        </p:blipFill>
        <p:spPr>
          <a:xfrm>
            <a:off x="1313895" y="736846"/>
            <a:ext cx="9206144" cy="5587917"/>
          </a:xfrm>
          <a:prstGeom prst="rect">
            <a:avLst/>
          </a:prstGeom>
        </p:spPr>
      </p:pic>
    </p:spTree>
    <p:extLst>
      <p:ext uri="{BB962C8B-B14F-4D97-AF65-F5344CB8AC3E}">
        <p14:creationId xmlns:p14="http://schemas.microsoft.com/office/powerpoint/2010/main" val="1350828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7DA036-2D80-46E5-9C3A-41AAF67243C4}"/>
              </a:ext>
            </a:extLst>
          </p:cNvPr>
          <p:cNvPicPr>
            <a:picLocks noChangeAspect="1"/>
          </p:cNvPicPr>
          <p:nvPr/>
        </p:nvPicPr>
        <p:blipFill rotWithShape="1">
          <a:blip r:embed="rId3"/>
          <a:srcRect l="2167" t="2519" r="2666" b="9926"/>
          <a:stretch/>
        </p:blipFill>
        <p:spPr>
          <a:xfrm>
            <a:off x="294640" y="243840"/>
            <a:ext cx="11799044" cy="6106160"/>
          </a:xfrm>
          <a:prstGeom prst="rect">
            <a:avLst/>
          </a:prstGeom>
        </p:spPr>
      </p:pic>
      <p:pic>
        <p:nvPicPr>
          <p:cNvPr id="3" name="Picture 2">
            <a:extLst>
              <a:ext uri="{FF2B5EF4-FFF2-40B4-BE49-F238E27FC236}">
                <a16:creationId xmlns:a16="http://schemas.microsoft.com/office/drawing/2014/main" id="{7E0DAAFD-C2B0-4364-B3D1-2375FC7323CE}"/>
              </a:ext>
            </a:extLst>
          </p:cNvPr>
          <p:cNvPicPr>
            <a:picLocks noChangeAspect="1"/>
          </p:cNvPicPr>
          <p:nvPr/>
        </p:nvPicPr>
        <p:blipFill rotWithShape="1">
          <a:blip r:embed="rId4"/>
          <a:srcRect l="6500" t="32296" r="76500" b="45778"/>
          <a:stretch/>
        </p:blipFill>
        <p:spPr>
          <a:xfrm>
            <a:off x="5191760" y="4683760"/>
            <a:ext cx="2072640" cy="1503680"/>
          </a:xfrm>
          <a:prstGeom prst="rect">
            <a:avLst/>
          </a:prstGeom>
        </p:spPr>
      </p:pic>
    </p:spTree>
    <p:extLst>
      <p:ext uri="{BB962C8B-B14F-4D97-AF65-F5344CB8AC3E}">
        <p14:creationId xmlns:p14="http://schemas.microsoft.com/office/powerpoint/2010/main" val="2395380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661DA-743F-4875-8A94-5363D0AD3C1C}"/>
              </a:ext>
            </a:extLst>
          </p:cNvPr>
          <p:cNvPicPr>
            <a:picLocks noChangeAspect="1"/>
          </p:cNvPicPr>
          <p:nvPr/>
        </p:nvPicPr>
        <p:blipFill rotWithShape="1">
          <a:blip r:embed="rId3"/>
          <a:srcRect l="21262" t="21618" r="13568" b="21812"/>
          <a:stretch/>
        </p:blipFill>
        <p:spPr>
          <a:xfrm>
            <a:off x="895962" y="889986"/>
            <a:ext cx="10400076" cy="5078028"/>
          </a:xfrm>
          <a:prstGeom prst="rect">
            <a:avLst/>
          </a:prstGeom>
        </p:spPr>
      </p:pic>
    </p:spTree>
    <p:extLst>
      <p:ext uri="{BB962C8B-B14F-4D97-AF65-F5344CB8AC3E}">
        <p14:creationId xmlns:p14="http://schemas.microsoft.com/office/powerpoint/2010/main" val="10838851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905575-0236-4CA7-95D5-49C26DFF59A7}"/>
              </a:ext>
            </a:extLst>
          </p:cNvPr>
          <p:cNvSpPr txBox="1"/>
          <p:nvPr/>
        </p:nvSpPr>
        <p:spPr>
          <a:xfrm>
            <a:off x="4582160" y="3143012"/>
            <a:ext cx="5933440" cy="369332"/>
          </a:xfrm>
          <a:prstGeom prst="rect">
            <a:avLst/>
          </a:prstGeom>
          <a:noFill/>
        </p:spPr>
        <p:txBody>
          <a:bodyPr wrap="square" rtlCol="0">
            <a:spAutoFit/>
          </a:bodyPr>
          <a:lstStyle/>
          <a:p>
            <a:r>
              <a:rPr lang="en-US" dirty="0"/>
              <a:t>Working with Series</a:t>
            </a:r>
          </a:p>
        </p:txBody>
      </p:sp>
    </p:spTree>
    <p:extLst>
      <p:ext uri="{BB962C8B-B14F-4D97-AF65-F5344CB8AC3E}">
        <p14:creationId xmlns:p14="http://schemas.microsoft.com/office/powerpoint/2010/main" val="9341471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7A5A2E-67BE-4791-8CFA-B36E7F0315DF}"/>
              </a:ext>
            </a:extLst>
          </p:cNvPr>
          <p:cNvSpPr/>
          <p:nvPr/>
        </p:nvSpPr>
        <p:spPr>
          <a:xfrm>
            <a:off x="955040" y="1397675"/>
            <a:ext cx="10160000" cy="1200329"/>
          </a:xfrm>
          <a:prstGeom prst="rect">
            <a:avLst/>
          </a:prstGeom>
        </p:spPr>
        <p:txBody>
          <a:bodyPr wrap="square">
            <a:spAutoFit/>
          </a:bodyPr>
          <a:lstStyle/>
          <a:p>
            <a:r>
              <a:rPr lang="en-US" sz="3600" dirty="0">
                <a:latin typeface="MyriadPro-SemiboldCond"/>
              </a:rPr>
              <a:t>Series</a:t>
            </a:r>
          </a:p>
          <a:p>
            <a:r>
              <a:rPr lang="en-US" dirty="0">
                <a:latin typeface="Birka"/>
              </a:rPr>
              <a:t>A Series is a one-dimensional array-like object containing an array of data (of any NumPy data type) and an associated array of data labels, called its </a:t>
            </a:r>
            <a:r>
              <a:rPr lang="en-US" i="1" dirty="0">
                <a:latin typeface="Birka-Italic"/>
              </a:rPr>
              <a:t>index</a:t>
            </a:r>
            <a:r>
              <a:rPr lang="en-US" dirty="0">
                <a:latin typeface="Birka"/>
              </a:rPr>
              <a:t>. The simplest Series is formed from only an array of data</a:t>
            </a:r>
            <a:endParaRPr lang="en-US" dirty="0"/>
          </a:p>
        </p:txBody>
      </p:sp>
      <p:sp>
        <p:nvSpPr>
          <p:cNvPr id="3" name="Rectangle 2">
            <a:extLst>
              <a:ext uri="{FF2B5EF4-FFF2-40B4-BE49-F238E27FC236}">
                <a16:creationId xmlns:a16="http://schemas.microsoft.com/office/drawing/2014/main" id="{C71EF780-801F-42CE-9510-1A793D5DA7E9}"/>
              </a:ext>
            </a:extLst>
          </p:cNvPr>
          <p:cNvSpPr/>
          <p:nvPr/>
        </p:nvSpPr>
        <p:spPr>
          <a:xfrm>
            <a:off x="3667760" y="2982576"/>
            <a:ext cx="6096000" cy="923330"/>
          </a:xfrm>
          <a:prstGeom prst="rect">
            <a:avLst/>
          </a:prstGeom>
        </p:spPr>
        <p:txBody>
          <a:bodyPr>
            <a:spAutoFit/>
          </a:bodyPr>
          <a:lstStyle/>
          <a:p>
            <a:r>
              <a:rPr lang="en-US" dirty="0"/>
              <a:t>#Series</a:t>
            </a:r>
          </a:p>
          <a:p>
            <a:r>
              <a:rPr lang="en-US" dirty="0"/>
              <a:t>ser = Series([4, 7, -5, 3])</a:t>
            </a:r>
          </a:p>
          <a:p>
            <a:r>
              <a:rPr lang="en-US" dirty="0"/>
              <a:t>print(ser)</a:t>
            </a:r>
          </a:p>
        </p:txBody>
      </p:sp>
      <p:sp>
        <p:nvSpPr>
          <p:cNvPr id="4" name="Rectangle 3">
            <a:extLst>
              <a:ext uri="{FF2B5EF4-FFF2-40B4-BE49-F238E27FC236}">
                <a16:creationId xmlns:a16="http://schemas.microsoft.com/office/drawing/2014/main" id="{F26D321D-FC2A-46B9-AD85-328C0AA23D17}"/>
              </a:ext>
            </a:extLst>
          </p:cNvPr>
          <p:cNvSpPr/>
          <p:nvPr/>
        </p:nvSpPr>
        <p:spPr>
          <a:xfrm>
            <a:off x="955040" y="4290478"/>
            <a:ext cx="4231992" cy="369332"/>
          </a:xfrm>
          <a:prstGeom prst="rect">
            <a:avLst/>
          </a:prstGeom>
        </p:spPr>
        <p:txBody>
          <a:bodyPr wrap="none">
            <a:spAutoFit/>
          </a:bodyPr>
          <a:lstStyle/>
          <a:p>
            <a:r>
              <a:rPr lang="en-US" dirty="0"/>
              <a:t>Index on the left and the values on the right.</a:t>
            </a:r>
          </a:p>
        </p:txBody>
      </p:sp>
      <p:sp>
        <p:nvSpPr>
          <p:cNvPr id="5" name="Rectangle 4">
            <a:extLst>
              <a:ext uri="{FF2B5EF4-FFF2-40B4-BE49-F238E27FC236}">
                <a16:creationId xmlns:a16="http://schemas.microsoft.com/office/drawing/2014/main" id="{A93F183A-D754-4839-940E-FE4A97C864A4}"/>
              </a:ext>
            </a:extLst>
          </p:cNvPr>
          <p:cNvSpPr/>
          <p:nvPr/>
        </p:nvSpPr>
        <p:spPr>
          <a:xfrm>
            <a:off x="955040" y="4675050"/>
            <a:ext cx="10718800" cy="369332"/>
          </a:xfrm>
          <a:prstGeom prst="rect">
            <a:avLst/>
          </a:prstGeom>
        </p:spPr>
        <p:txBody>
          <a:bodyPr wrap="square">
            <a:spAutoFit/>
          </a:bodyPr>
          <a:lstStyle/>
          <a:p>
            <a:r>
              <a:rPr lang="en-US" dirty="0"/>
              <a:t>#You can get the array representation and index object of the Series via its values and index attributes</a:t>
            </a:r>
          </a:p>
        </p:txBody>
      </p:sp>
      <p:sp>
        <p:nvSpPr>
          <p:cNvPr id="6" name="Rectangle 5">
            <a:extLst>
              <a:ext uri="{FF2B5EF4-FFF2-40B4-BE49-F238E27FC236}">
                <a16:creationId xmlns:a16="http://schemas.microsoft.com/office/drawing/2014/main" id="{CB6093E1-137B-4103-8F2B-63BC380633FF}"/>
              </a:ext>
            </a:extLst>
          </p:cNvPr>
          <p:cNvSpPr/>
          <p:nvPr/>
        </p:nvSpPr>
        <p:spPr>
          <a:xfrm>
            <a:off x="3667760" y="5336621"/>
            <a:ext cx="6096000" cy="646331"/>
          </a:xfrm>
          <a:prstGeom prst="rect">
            <a:avLst/>
          </a:prstGeom>
        </p:spPr>
        <p:txBody>
          <a:bodyPr>
            <a:spAutoFit/>
          </a:bodyPr>
          <a:lstStyle/>
          <a:p>
            <a:r>
              <a:rPr lang="fr-FR" dirty="0" err="1"/>
              <a:t>print</a:t>
            </a:r>
            <a:r>
              <a:rPr lang="fr-FR" dirty="0"/>
              <a:t>(</a:t>
            </a:r>
            <a:r>
              <a:rPr lang="fr-FR" dirty="0" err="1"/>
              <a:t>ser.values</a:t>
            </a:r>
            <a:r>
              <a:rPr lang="fr-FR" dirty="0"/>
              <a:t>)</a:t>
            </a:r>
          </a:p>
          <a:p>
            <a:r>
              <a:rPr lang="fr-FR" dirty="0" err="1"/>
              <a:t>print</a:t>
            </a:r>
            <a:r>
              <a:rPr lang="fr-FR" dirty="0"/>
              <a:t>(</a:t>
            </a:r>
            <a:r>
              <a:rPr lang="fr-FR" dirty="0" err="1"/>
              <a:t>ser.index</a:t>
            </a:r>
            <a:r>
              <a:rPr lang="fr-FR" dirty="0"/>
              <a:t>)</a:t>
            </a:r>
          </a:p>
        </p:txBody>
      </p:sp>
    </p:spTree>
    <p:extLst>
      <p:ext uri="{BB962C8B-B14F-4D97-AF65-F5344CB8AC3E}">
        <p14:creationId xmlns:p14="http://schemas.microsoft.com/office/powerpoint/2010/main" val="28681783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8940EC-7581-4910-84A1-5F8173368A55}"/>
              </a:ext>
            </a:extLst>
          </p:cNvPr>
          <p:cNvSpPr/>
          <p:nvPr/>
        </p:nvSpPr>
        <p:spPr>
          <a:xfrm>
            <a:off x="995680" y="1555095"/>
            <a:ext cx="6096000" cy="1200329"/>
          </a:xfrm>
          <a:prstGeom prst="rect">
            <a:avLst/>
          </a:prstGeom>
        </p:spPr>
        <p:txBody>
          <a:bodyPr>
            <a:spAutoFit/>
          </a:bodyPr>
          <a:lstStyle/>
          <a:p>
            <a:r>
              <a:rPr lang="en-US" dirty="0"/>
              <a:t>#to create a Series with an index identifying each data point</a:t>
            </a:r>
          </a:p>
          <a:p>
            <a:r>
              <a:rPr lang="en-US" dirty="0"/>
              <a:t>ser2 = Series([4, 7, -5, 3], index=['d', 'b', 'a', 'c'])</a:t>
            </a:r>
          </a:p>
          <a:p>
            <a:r>
              <a:rPr lang="en-US" dirty="0"/>
              <a:t>ser2.index</a:t>
            </a:r>
          </a:p>
          <a:p>
            <a:r>
              <a:rPr lang="en-US" dirty="0"/>
              <a:t>print(ser2.index)</a:t>
            </a:r>
          </a:p>
        </p:txBody>
      </p:sp>
      <p:sp>
        <p:nvSpPr>
          <p:cNvPr id="3" name="Rectangle 2">
            <a:extLst>
              <a:ext uri="{FF2B5EF4-FFF2-40B4-BE49-F238E27FC236}">
                <a16:creationId xmlns:a16="http://schemas.microsoft.com/office/drawing/2014/main" id="{BBA17B48-11D4-40B1-B6B9-65DF0D8AB9D7}"/>
              </a:ext>
            </a:extLst>
          </p:cNvPr>
          <p:cNvSpPr/>
          <p:nvPr/>
        </p:nvSpPr>
        <p:spPr>
          <a:xfrm>
            <a:off x="995680" y="2930436"/>
            <a:ext cx="6096000" cy="1200329"/>
          </a:xfrm>
          <a:prstGeom prst="rect">
            <a:avLst/>
          </a:prstGeom>
        </p:spPr>
        <p:txBody>
          <a:bodyPr>
            <a:spAutoFit/>
          </a:bodyPr>
          <a:lstStyle/>
          <a:p>
            <a:r>
              <a:rPr lang="en-US" dirty="0"/>
              <a:t>#manipulating and accessing values of series</a:t>
            </a:r>
          </a:p>
          <a:p>
            <a:r>
              <a:rPr lang="en-US" dirty="0"/>
              <a:t>ser2['a']</a:t>
            </a:r>
          </a:p>
          <a:p>
            <a:r>
              <a:rPr lang="en-US" dirty="0"/>
              <a:t>ser2['d'] = 6</a:t>
            </a:r>
          </a:p>
          <a:p>
            <a:r>
              <a:rPr lang="en-US" dirty="0"/>
              <a:t>ser2[['c', 'a', 'd']]</a:t>
            </a:r>
          </a:p>
        </p:txBody>
      </p:sp>
      <p:sp>
        <p:nvSpPr>
          <p:cNvPr id="4" name="Rectangle 3">
            <a:extLst>
              <a:ext uri="{FF2B5EF4-FFF2-40B4-BE49-F238E27FC236}">
                <a16:creationId xmlns:a16="http://schemas.microsoft.com/office/drawing/2014/main" id="{503DFC95-A546-4630-811F-7F99E695E031}"/>
              </a:ext>
            </a:extLst>
          </p:cNvPr>
          <p:cNvSpPr/>
          <p:nvPr/>
        </p:nvSpPr>
        <p:spPr>
          <a:xfrm>
            <a:off x="995680" y="4379576"/>
            <a:ext cx="10881360" cy="1754326"/>
          </a:xfrm>
          <a:prstGeom prst="rect">
            <a:avLst/>
          </a:prstGeom>
        </p:spPr>
        <p:txBody>
          <a:bodyPr wrap="square">
            <a:spAutoFit/>
          </a:bodyPr>
          <a:lstStyle/>
          <a:p>
            <a:r>
              <a:rPr lang="en-US" dirty="0"/>
              <a:t>#NumPy array operations, such as filtering with a Boolean array, scalar multiplication, or applying math functions, preserve the index-value link #Note the unchanged index values</a:t>
            </a:r>
          </a:p>
          <a:p>
            <a:r>
              <a:rPr lang="en-US" dirty="0"/>
              <a:t>ser2</a:t>
            </a:r>
          </a:p>
          <a:p>
            <a:r>
              <a:rPr lang="en-US" dirty="0"/>
              <a:t>ser2[ser2 &gt; 0]</a:t>
            </a:r>
          </a:p>
          <a:p>
            <a:r>
              <a:rPr lang="en-US" dirty="0"/>
              <a:t>ser2 * 2</a:t>
            </a:r>
          </a:p>
          <a:p>
            <a:r>
              <a:rPr lang="en-US" dirty="0"/>
              <a:t>np.exp(ser2)</a:t>
            </a:r>
          </a:p>
        </p:txBody>
      </p:sp>
    </p:spTree>
    <p:extLst>
      <p:ext uri="{BB962C8B-B14F-4D97-AF65-F5344CB8AC3E}">
        <p14:creationId xmlns:p14="http://schemas.microsoft.com/office/powerpoint/2010/main" val="1037588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091B9F-9CCD-4187-8580-0D00A0C991A2}"/>
              </a:ext>
            </a:extLst>
          </p:cNvPr>
          <p:cNvSpPr/>
          <p:nvPr/>
        </p:nvSpPr>
        <p:spPr>
          <a:xfrm>
            <a:off x="1219200" y="692507"/>
            <a:ext cx="10612120" cy="5632311"/>
          </a:xfrm>
          <a:prstGeom prst="rect">
            <a:avLst/>
          </a:prstGeom>
        </p:spPr>
        <p:txBody>
          <a:bodyPr wrap="square">
            <a:spAutoFit/>
          </a:bodyPr>
          <a:lstStyle/>
          <a:p>
            <a:r>
              <a:rPr lang="en-US" dirty="0"/>
              <a:t>#Series is a fixed-length, ordered </a:t>
            </a:r>
            <a:r>
              <a:rPr lang="en-US" dirty="0" err="1"/>
              <a:t>dict</a:t>
            </a:r>
            <a:r>
              <a:rPr lang="en-US" dirty="0"/>
              <a:t>, as it is a mapping of index values to data values.</a:t>
            </a:r>
          </a:p>
          <a:p>
            <a:r>
              <a:rPr lang="en-US" dirty="0"/>
              <a:t>'b' in ser2</a:t>
            </a:r>
          </a:p>
          <a:p>
            <a:r>
              <a:rPr lang="en-US" dirty="0"/>
              <a:t>'e' in ser2</a:t>
            </a:r>
          </a:p>
          <a:p>
            <a:endParaRPr lang="en-US" dirty="0"/>
          </a:p>
          <a:p>
            <a:r>
              <a:rPr lang="en-US" dirty="0"/>
              <a:t>#Creating series from a dictionary</a:t>
            </a:r>
          </a:p>
          <a:p>
            <a:r>
              <a:rPr lang="en-US" dirty="0"/>
              <a:t>sdata = {'</a:t>
            </a:r>
            <a:r>
              <a:rPr lang="en-US" dirty="0" err="1"/>
              <a:t>paris</a:t>
            </a:r>
            <a:r>
              <a:rPr lang="en-US" dirty="0"/>
              <a:t>': 35000, '</a:t>
            </a:r>
            <a:r>
              <a:rPr lang="en-US" dirty="0" err="1"/>
              <a:t>germany</a:t>
            </a:r>
            <a:r>
              <a:rPr lang="en-US" dirty="0"/>
              <a:t>': 71000, '</a:t>
            </a:r>
            <a:r>
              <a:rPr lang="en-US" dirty="0" err="1"/>
              <a:t>greece</a:t>
            </a:r>
            <a:r>
              <a:rPr lang="en-US" dirty="0"/>
              <a:t>': 16000, '</a:t>
            </a:r>
            <a:r>
              <a:rPr lang="en-US" dirty="0" err="1"/>
              <a:t>norway</a:t>
            </a:r>
            <a:r>
              <a:rPr lang="en-US" dirty="0"/>
              <a:t>': 5000}</a:t>
            </a:r>
          </a:p>
          <a:p>
            <a:r>
              <a:rPr lang="en-US" dirty="0"/>
              <a:t>ser3 = Series(sdata)</a:t>
            </a:r>
          </a:p>
          <a:p>
            <a:r>
              <a:rPr lang="en-US" dirty="0"/>
              <a:t>print(ser3)</a:t>
            </a:r>
          </a:p>
          <a:p>
            <a:endParaRPr lang="en-US" dirty="0"/>
          </a:p>
          <a:p>
            <a:r>
              <a:rPr lang="en-US" dirty="0"/>
              <a:t>#When only passing a </a:t>
            </a:r>
            <a:r>
              <a:rPr lang="en-US" dirty="0" err="1"/>
              <a:t>dict</a:t>
            </a:r>
            <a:r>
              <a:rPr lang="en-US" dirty="0"/>
              <a:t>, the index in the resulting Series will have the </a:t>
            </a:r>
            <a:r>
              <a:rPr lang="en-US" dirty="0" err="1"/>
              <a:t>dict’s</a:t>
            </a:r>
            <a:r>
              <a:rPr lang="en-US" dirty="0"/>
              <a:t> keys in sorted order</a:t>
            </a:r>
          </a:p>
          <a:p>
            <a:r>
              <a:rPr lang="en-US" dirty="0"/>
              <a:t>country = ['</a:t>
            </a:r>
            <a:r>
              <a:rPr lang="en-US" dirty="0" err="1"/>
              <a:t>greece</a:t>
            </a:r>
            <a:r>
              <a:rPr lang="en-US" dirty="0"/>
              <a:t>', '</a:t>
            </a:r>
            <a:r>
              <a:rPr lang="en-US" dirty="0" err="1"/>
              <a:t>paris</a:t>
            </a:r>
            <a:r>
              <a:rPr lang="en-US" dirty="0"/>
              <a:t>', '</a:t>
            </a:r>
            <a:r>
              <a:rPr lang="en-US" dirty="0" err="1"/>
              <a:t>germany</a:t>
            </a:r>
            <a:r>
              <a:rPr lang="en-US" dirty="0"/>
              <a:t>', '</a:t>
            </a:r>
            <a:r>
              <a:rPr lang="en-US" dirty="0" err="1"/>
              <a:t>norway</a:t>
            </a:r>
            <a:r>
              <a:rPr lang="en-US" dirty="0"/>
              <a:t>']</a:t>
            </a:r>
          </a:p>
          <a:p>
            <a:r>
              <a:rPr lang="en-US" dirty="0"/>
              <a:t>ser4 = Series(sdata, index=country)</a:t>
            </a:r>
          </a:p>
          <a:p>
            <a:r>
              <a:rPr lang="en-US" dirty="0"/>
              <a:t>print(ser4)</a:t>
            </a:r>
          </a:p>
          <a:p>
            <a:endParaRPr lang="en-US" dirty="0"/>
          </a:p>
          <a:p>
            <a:r>
              <a:rPr lang="en-US" dirty="0"/>
              <a:t>#The isnull and notnull functions in pandas should be used to detect missing data</a:t>
            </a:r>
          </a:p>
          <a:p>
            <a:r>
              <a:rPr lang="en-US" dirty="0"/>
              <a:t>pd.isnull(ser4)</a:t>
            </a:r>
          </a:p>
          <a:p>
            <a:r>
              <a:rPr lang="en-US" dirty="0"/>
              <a:t>pd.notnull(ser4)</a:t>
            </a:r>
          </a:p>
          <a:p>
            <a:endParaRPr lang="en-US" dirty="0"/>
          </a:p>
          <a:p>
            <a:r>
              <a:rPr lang="en-US" dirty="0"/>
              <a:t>#Series also has these as instance methods</a:t>
            </a:r>
          </a:p>
          <a:p>
            <a:r>
              <a:rPr lang="en-US" dirty="0"/>
              <a:t>ser4.isnull()</a:t>
            </a:r>
          </a:p>
        </p:txBody>
      </p:sp>
    </p:spTree>
    <p:extLst>
      <p:ext uri="{BB962C8B-B14F-4D97-AF65-F5344CB8AC3E}">
        <p14:creationId xmlns:p14="http://schemas.microsoft.com/office/powerpoint/2010/main" val="1006425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C19154-B708-44C6-9A03-2B47F4551039}"/>
              </a:ext>
            </a:extLst>
          </p:cNvPr>
          <p:cNvSpPr/>
          <p:nvPr/>
        </p:nvSpPr>
        <p:spPr>
          <a:xfrm>
            <a:off x="909320" y="1536343"/>
            <a:ext cx="10373360" cy="4247317"/>
          </a:xfrm>
          <a:prstGeom prst="rect">
            <a:avLst/>
          </a:prstGeom>
        </p:spPr>
        <p:txBody>
          <a:bodyPr wrap="square">
            <a:spAutoFit/>
          </a:bodyPr>
          <a:lstStyle/>
          <a:p>
            <a:r>
              <a:rPr lang="en-US" dirty="0"/>
              <a:t>#A critical Series feature for many applications is that it automatically aligns differently indexed</a:t>
            </a:r>
          </a:p>
          <a:p>
            <a:r>
              <a:rPr lang="en-US" dirty="0"/>
              <a:t>data in arithmetic operations:</a:t>
            </a:r>
          </a:p>
          <a:p>
            <a:r>
              <a:rPr lang="en-US" dirty="0"/>
              <a:t>ser3</a:t>
            </a:r>
          </a:p>
          <a:p>
            <a:r>
              <a:rPr lang="en-US" dirty="0"/>
              <a:t>ser4</a:t>
            </a:r>
          </a:p>
          <a:p>
            <a:r>
              <a:rPr lang="en-US" dirty="0"/>
              <a:t>ser3 + ser4</a:t>
            </a:r>
          </a:p>
          <a:p>
            <a:endParaRPr lang="en-US" dirty="0"/>
          </a:p>
          <a:p>
            <a:r>
              <a:rPr lang="en-US" dirty="0"/>
              <a:t>#Both the Series object itself and its index have a name attribute, which integrates with</a:t>
            </a:r>
          </a:p>
          <a:p>
            <a:r>
              <a:rPr lang="en-US" dirty="0"/>
              <a:t>other key areas of pandas functionality:</a:t>
            </a:r>
          </a:p>
          <a:p>
            <a:r>
              <a:rPr lang="en-US" dirty="0"/>
              <a:t>ser4.name = 'population'</a:t>
            </a:r>
          </a:p>
          <a:p>
            <a:r>
              <a:rPr lang="en-US" dirty="0"/>
              <a:t>ser4.index.name = 'country'</a:t>
            </a:r>
          </a:p>
          <a:p>
            <a:r>
              <a:rPr lang="en-US" dirty="0"/>
              <a:t>ser4</a:t>
            </a:r>
          </a:p>
          <a:p>
            <a:endParaRPr lang="en-US" dirty="0"/>
          </a:p>
          <a:p>
            <a:r>
              <a:rPr lang="en-US" dirty="0"/>
              <a:t>#A </a:t>
            </a:r>
            <a:r>
              <a:rPr lang="en-US" dirty="0" err="1"/>
              <a:t>Series’s</a:t>
            </a:r>
            <a:r>
              <a:rPr lang="en-US" dirty="0"/>
              <a:t> index can be altered in place by assignment</a:t>
            </a:r>
          </a:p>
          <a:p>
            <a:r>
              <a:rPr lang="en-US" dirty="0" err="1"/>
              <a:t>ser.index</a:t>
            </a:r>
            <a:r>
              <a:rPr lang="en-US" dirty="0"/>
              <a:t> = ['Bob', 'Steve', 'Jeff', 'Ryan']</a:t>
            </a:r>
          </a:p>
          <a:p>
            <a:r>
              <a:rPr lang="en-US" dirty="0"/>
              <a:t>ser</a:t>
            </a:r>
          </a:p>
        </p:txBody>
      </p:sp>
    </p:spTree>
    <p:extLst>
      <p:ext uri="{BB962C8B-B14F-4D97-AF65-F5344CB8AC3E}">
        <p14:creationId xmlns:p14="http://schemas.microsoft.com/office/powerpoint/2010/main" val="525054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4243B6-04BF-45A6-988E-ABF1D9E6DD54}"/>
              </a:ext>
            </a:extLst>
          </p:cNvPr>
          <p:cNvPicPr>
            <a:picLocks noChangeAspect="1"/>
          </p:cNvPicPr>
          <p:nvPr/>
        </p:nvPicPr>
        <p:blipFill rotWithShape="1">
          <a:blip r:embed="rId2"/>
          <a:srcRect l="18495" t="22136" r="12184" b="8996"/>
          <a:stretch/>
        </p:blipFill>
        <p:spPr>
          <a:xfrm>
            <a:off x="1260628" y="719091"/>
            <a:ext cx="9658905" cy="5397623"/>
          </a:xfrm>
          <a:prstGeom prst="rect">
            <a:avLst/>
          </a:prstGeom>
        </p:spPr>
      </p:pic>
    </p:spTree>
    <p:extLst>
      <p:ext uri="{BB962C8B-B14F-4D97-AF65-F5344CB8AC3E}">
        <p14:creationId xmlns:p14="http://schemas.microsoft.com/office/powerpoint/2010/main" val="511532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7694B2-4781-463F-A3E6-287C7FB60C8D}"/>
              </a:ext>
            </a:extLst>
          </p:cNvPr>
          <p:cNvSpPr/>
          <p:nvPr/>
        </p:nvSpPr>
        <p:spPr>
          <a:xfrm>
            <a:off x="447040" y="2197893"/>
            <a:ext cx="10820400" cy="2462213"/>
          </a:xfrm>
          <a:prstGeom prst="rect">
            <a:avLst/>
          </a:prstGeom>
        </p:spPr>
        <p:txBody>
          <a:bodyPr wrap="square">
            <a:spAutoFit/>
          </a:bodyPr>
          <a:lstStyle/>
          <a:p>
            <a:r>
              <a:rPr lang="en-US" sz="2800" dirty="0"/>
              <a:t>DataFrame</a:t>
            </a:r>
          </a:p>
          <a:p>
            <a:endParaRPr lang="en-US" dirty="0"/>
          </a:p>
          <a:p>
            <a:pPr marL="285750" indent="-285750">
              <a:buFont typeface="Arial" panose="020B0604020202020204" pitchFamily="34" charset="0"/>
              <a:buChar char="•"/>
            </a:pPr>
            <a:r>
              <a:rPr lang="en-US" dirty="0"/>
              <a:t>A DataFrame represents a tabular, spreadsheet-like data structure containing an ordered collection of columns, each of which can be a different value type (</a:t>
            </a:r>
            <a:r>
              <a:rPr lang="en-US" dirty="0" err="1"/>
              <a:t>numeric,string</a:t>
            </a:r>
            <a:r>
              <a:rPr lang="en-US" dirty="0"/>
              <a:t>, </a:t>
            </a:r>
            <a:r>
              <a:rPr lang="en-US" dirty="0" err="1"/>
              <a:t>boolean</a:t>
            </a:r>
            <a:r>
              <a:rPr lang="en-US" dirty="0"/>
              <a:t>, etc.). </a:t>
            </a:r>
          </a:p>
          <a:p>
            <a:pPr marL="285750" indent="-285750">
              <a:buFont typeface="Arial" panose="020B0604020202020204" pitchFamily="34" charset="0"/>
              <a:buChar char="•"/>
            </a:pPr>
            <a:r>
              <a:rPr lang="en-US" dirty="0"/>
              <a:t>The DataFrame has both a row and column index; it can be thought of as a </a:t>
            </a:r>
            <a:r>
              <a:rPr lang="en-US" dirty="0" err="1"/>
              <a:t>dict</a:t>
            </a:r>
            <a:r>
              <a:rPr lang="en-US" dirty="0"/>
              <a:t> of Series (one for all sharing the same index). </a:t>
            </a:r>
          </a:p>
          <a:p>
            <a:pPr marL="285750" indent="-285750">
              <a:buFont typeface="Arial" panose="020B0604020202020204" pitchFamily="34" charset="0"/>
              <a:buChar char="•"/>
            </a:pPr>
            <a:r>
              <a:rPr lang="en-US" dirty="0"/>
              <a:t>Under the hood, the data is stored as one or more two-dimensional blocks rather</a:t>
            </a:r>
          </a:p>
          <a:p>
            <a:pPr marL="285750" indent="-285750">
              <a:buFont typeface="Arial" panose="020B0604020202020204" pitchFamily="34" charset="0"/>
              <a:buChar char="•"/>
            </a:pPr>
            <a:r>
              <a:rPr lang="en-US" dirty="0"/>
              <a:t>than a list, </a:t>
            </a:r>
            <a:r>
              <a:rPr lang="en-US" dirty="0" err="1"/>
              <a:t>dict</a:t>
            </a:r>
            <a:r>
              <a:rPr lang="en-US" dirty="0"/>
              <a:t>, or some other collection of one-dimensional arrays. </a:t>
            </a:r>
          </a:p>
        </p:txBody>
      </p:sp>
    </p:spTree>
    <p:extLst>
      <p:ext uri="{BB962C8B-B14F-4D97-AF65-F5344CB8AC3E}">
        <p14:creationId xmlns:p14="http://schemas.microsoft.com/office/powerpoint/2010/main" val="2643887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E71D5-7F7C-4447-851E-FAC6A9D8F5A3}"/>
              </a:ext>
            </a:extLst>
          </p:cNvPr>
          <p:cNvPicPr>
            <a:picLocks noChangeAspect="1"/>
          </p:cNvPicPr>
          <p:nvPr/>
        </p:nvPicPr>
        <p:blipFill rotWithShape="1">
          <a:blip r:embed="rId2"/>
          <a:srcRect l="18350" t="21877" r="20340" b="7961"/>
          <a:stretch/>
        </p:blipFill>
        <p:spPr>
          <a:xfrm>
            <a:off x="914399" y="532660"/>
            <a:ext cx="9277166" cy="5971762"/>
          </a:xfrm>
          <a:prstGeom prst="rect">
            <a:avLst/>
          </a:prstGeom>
        </p:spPr>
      </p:pic>
    </p:spTree>
    <p:extLst>
      <p:ext uri="{BB962C8B-B14F-4D97-AF65-F5344CB8AC3E}">
        <p14:creationId xmlns:p14="http://schemas.microsoft.com/office/powerpoint/2010/main" val="2307963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65AC8A-B732-48AD-BC57-372BB43D4772}"/>
              </a:ext>
            </a:extLst>
          </p:cNvPr>
          <p:cNvPicPr>
            <a:picLocks noChangeAspect="1"/>
          </p:cNvPicPr>
          <p:nvPr/>
        </p:nvPicPr>
        <p:blipFill rotWithShape="1">
          <a:blip r:embed="rId2"/>
          <a:srcRect l="19587" t="22395" r="10874" b="9903"/>
          <a:stretch/>
        </p:blipFill>
        <p:spPr>
          <a:xfrm>
            <a:off x="887765" y="603682"/>
            <a:ext cx="10369119" cy="5678586"/>
          </a:xfrm>
          <a:prstGeom prst="rect">
            <a:avLst/>
          </a:prstGeom>
        </p:spPr>
      </p:pic>
    </p:spTree>
    <p:extLst>
      <p:ext uri="{BB962C8B-B14F-4D97-AF65-F5344CB8AC3E}">
        <p14:creationId xmlns:p14="http://schemas.microsoft.com/office/powerpoint/2010/main" val="3263879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413410-BA5E-40E2-8499-C0634C8B53FA}"/>
              </a:ext>
            </a:extLst>
          </p:cNvPr>
          <p:cNvSpPr/>
          <p:nvPr/>
        </p:nvSpPr>
        <p:spPr>
          <a:xfrm>
            <a:off x="948437" y="1096557"/>
            <a:ext cx="5147563" cy="369332"/>
          </a:xfrm>
          <a:prstGeom prst="rect">
            <a:avLst/>
          </a:prstGeom>
        </p:spPr>
        <p:txBody>
          <a:bodyPr wrap="none">
            <a:spAutoFit/>
          </a:bodyPr>
          <a:lstStyle/>
          <a:p>
            <a:r>
              <a:rPr lang="en-US" b="1" dirty="0">
                <a:solidFill>
                  <a:srgbClr val="222222"/>
                </a:solidFill>
                <a:latin typeface="Source Sans Pro" panose="020B0604020202020204" pitchFamily="34" charset="0"/>
              </a:rPr>
              <a:t>Prime reasons for using Python 3.x versions:</a:t>
            </a:r>
            <a:endParaRPr lang="en-US" b="1" dirty="0"/>
          </a:p>
        </p:txBody>
      </p:sp>
      <p:sp>
        <p:nvSpPr>
          <p:cNvPr id="3" name="Rectangle 2">
            <a:extLst>
              <a:ext uri="{FF2B5EF4-FFF2-40B4-BE49-F238E27FC236}">
                <a16:creationId xmlns:a16="http://schemas.microsoft.com/office/drawing/2014/main" id="{AE89D9FF-1B86-432A-BD23-6AC9E49308B9}"/>
              </a:ext>
            </a:extLst>
          </p:cNvPr>
          <p:cNvSpPr/>
          <p:nvPr/>
        </p:nvSpPr>
        <p:spPr>
          <a:xfrm>
            <a:off x="7368363" y="2104717"/>
            <a:ext cx="4614530" cy="2862322"/>
          </a:xfrm>
          <a:prstGeom prst="rect">
            <a:avLst/>
          </a:prstGeom>
        </p:spPr>
        <p:txBody>
          <a:bodyPr wrap="square">
            <a:spAutoFit/>
          </a:bodyPr>
          <a:lstStyle/>
          <a:p>
            <a:pPr marL="285750" indent="-285750">
              <a:buFont typeface="Arial" panose="020B0604020202020204" pitchFamily="34" charset="0"/>
              <a:buChar char="•"/>
            </a:pPr>
            <a:r>
              <a:rPr lang="en-US" dirty="0">
                <a:solidFill>
                  <a:srgbClr val="222222"/>
                </a:solidFill>
                <a:latin typeface="Source Sans Pro" panose="020B0604020202020204" pitchFamily="34" charset="0"/>
              </a:rPr>
              <a:t>Python 3 supports modern techniques like AI, machine learning, and data science</a:t>
            </a: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Python 3 is supported by a large Python developer's community. Getting support is easy.</a:t>
            </a: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Its easier to learn Python language compared to earlier versions.</a:t>
            </a: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Offers Powerful toolkit and libraries</a:t>
            </a:r>
          </a:p>
          <a:p>
            <a:pPr marL="285750" indent="-285750">
              <a:buFont typeface="Arial" panose="020B0604020202020204" pitchFamily="34" charset="0"/>
              <a:buChar char="•"/>
            </a:pPr>
            <a:r>
              <a:rPr lang="en-US" dirty="0">
                <a:solidFill>
                  <a:srgbClr val="222222"/>
                </a:solidFill>
                <a:latin typeface="Source Sans Pro" panose="020B0604020202020204" pitchFamily="34" charset="0"/>
              </a:rPr>
              <a:t>Mixable with other languages</a:t>
            </a:r>
            <a:endParaRPr lang="en-US" b="0" i="0" dirty="0">
              <a:solidFill>
                <a:srgbClr val="222222"/>
              </a:solidFill>
              <a:effectLst/>
              <a:latin typeface="Source Sans Pro" panose="020B0604020202020204" pitchFamily="34" charset="0"/>
            </a:endParaRPr>
          </a:p>
        </p:txBody>
      </p:sp>
      <p:pic>
        <p:nvPicPr>
          <p:cNvPr id="5" name="Picture 4">
            <a:extLst>
              <a:ext uri="{FF2B5EF4-FFF2-40B4-BE49-F238E27FC236}">
                <a16:creationId xmlns:a16="http://schemas.microsoft.com/office/drawing/2014/main" id="{A114FA0F-33F4-4735-8EE5-0CAE8B6F9847}"/>
              </a:ext>
            </a:extLst>
          </p:cNvPr>
          <p:cNvPicPr>
            <a:picLocks noChangeAspect="1"/>
          </p:cNvPicPr>
          <p:nvPr/>
        </p:nvPicPr>
        <p:blipFill>
          <a:blip r:embed="rId2"/>
          <a:stretch>
            <a:fillRect/>
          </a:stretch>
        </p:blipFill>
        <p:spPr>
          <a:xfrm>
            <a:off x="421637" y="1465889"/>
            <a:ext cx="6538317" cy="4912242"/>
          </a:xfrm>
          <a:prstGeom prst="rect">
            <a:avLst/>
          </a:prstGeom>
        </p:spPr>
      </p:pic>
    </p:spTree>
    <p:extLst>
      <p:ext uri="{BB962C8B-B14F-4D97-AF65-F5344CB8AC3E}">
        <p14:creationId xmlns:p14="http://schemas.microsoft.com/office/powerpoint/2010/main" val="1725381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33D5B6-4412-402A-AC0A-B4C9ECA5DF7F}"/>
              </a:ext>
            </a:extLst>
          </p:cNvPr>
          <p:cNvPicPr>
            <a:picLocks noChangeAspect="1"/>
          </p:cNvPicPr>
          <p:nvPr/>
        </p:nvPicPr>
        <p:blipFill rotWithShape="1">
          <a:blip r:embed="rId2"/>
          <a:srcRect l="18421" t="22524" r="16336" b="11845"/>
          <a:stretch/>
        </p:blipFill>
        <p:spPr>
          <a:xfrm>
            <a:off x="710213" y="594803"/>
            <a:ext cx="10085034" cy="5706598"/>
          </a:xfrm>
          <a:prstGeom prst="rect">
            <a:avLst/>
          </a:prstGeom>
        </p:spPr>
      </p:pic>
    </p:spTree>
    <p:extLst>
      <p:ext uri="{BB962C8B-B14F-4D97-AF65-F5344CB8AC3E}">
        <p14:creationId xmlns:p14="http://schemas.microsoft.com/office/powerpoint/2010/main" val="368563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D86EF-6649-4D73-ABCD-1B0428C5528A}"/>
              </a:ext>
            </a:extLst>
          </p:cNvPr>
          <p:cNvPicPr>
            <a:picLocks noChangeAspect="1"/>
          </p:cNvPicPr>
          <p:nvPr/>
        </p:nvPicPr>
        <p:blipFill rotWithShape="1">
          <a:blip r:embed="rId2"/>
          <a:srcRect l="18641" t="22007" r="10437" b="11586"/>
          <a:stretch/>
        </p:blipFill>
        <p:spPr>
          <a:xfrm>
            <a:off x="896644" y="816746"/>
            <a:ext cx="10502284" cy="5531490"/>
          </a:xfrm>
          <a:prstGeom prst="rect">
            <a:avLst/>
          </a:prstGeom>
        </p:spPr>
      </p:pic>
    </p:spTree>
    <p:extLst>
      <p:ext uri="{BB962C8B-B14F-4D97-AF65-F5344CB8AC3E}">
        <p14:creationId xmlns:p14="http://schemas.microsoft.com/office/powerpoint/2010/main" val="1323262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1A9D17-2462-467A-862F-16463915BD53}"/>
              </a:ext>
            </a:extLst>
          </p:cNvPr>
          <p:cNvPicPr>
            <a:picLocks noChangeAspect="1"/>
          </p:cNvPicPr>
          <p:nvPr/>
        </p:nvPicPr>
        <p:blipFill rotWithShape="1">
          <a:blip r:embed="rId2"/>
          <a:srcRect l="21189" t="21877" r="15680" b="8996"/>
          <a:stretch/>
        </p:blipFill>
        <p:spPr>
          <a:xfrm>
            <a:off x="985421" y="692457"/>
            <a:ext cx="9268287" cy="5708495"/>
          </a:xfrm>
          <a:prstGeom prst="rect">
            <a:avLst/>
          </a:prstGeom>
        </p:spPr>
      </p:pic>
    </p:spTree>
    <p:extLst>
      <p:ext uri="{BB962C8B-B14F-4D97-AF65-F5344CB8AC3E}">
        <p14:creationId xmlns:p14="http://schemas.microsoft.com/office/powerpoint/2010/main" val="6827111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3E696B-A147-4FE4-80FC-357E8B2D864C}"/>
              </a:ext>
            </a:extLst>
          </p:cNvPr>
          <p:cNvPicPr>
            <a:picLocks noChangeAspect="1"/>
          </p:cNvPicPr>
          <p:nvPr/>
        </p:nvPicPr>
        <p:blipFill rotWithShape="1">
          <a:blip r:embed="rId2"/>
          <a:srcRect l="18422" t="22498" r="12476" b="11315"/>
          <a:stretch/>
        </p:blipFill>
        <p:spPr>
          <a:xfrm>
            <a:off x="656947" y="719091"/>
            <a:ext cx="10635449" cy="5670746"/>
          </a:xfrm>
          <a:prstGeom prst="rect">
            <a:avLst/>
          </a:prstGeom>
        </p:spPr>
      </p:pic>
    </p:spTree>
    <p:extLst>
      <p:ext uri="{BB962C8B-B14F-4D97-AF65-F5344CB8AC3E}">
        <p14:creationId xmlns:p14="http://schemas.microsoft.com/office/powerpoint/2010/main" val="3448959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04CBF-710E-4C67-B921-D7ADDC140B7A}"/>
              </a:ext>
            </a:extLst>
          </p:cNvPr>
          <p:cNvPicPr>
            <a:picLocks noChangeAspect="1"/>
          </p:cNvPicPr>
          <p:nvPr/>
        </p:nvPicPr>
        <p:blipFill rotWithShape="1">
          <a:blip r:embed="rId2"/>
          <a:srcRect l="18131" t="22395" r="12767" b="9256"/>
          <a:stretch/>
        </p:blipFill>
        <p:spPr>
          <a:xfrm>
            <a:off x="612559" y="656947"/>
            <a:ext cx="10289220" cy="5724668"/>
          </a:xfrm>
          <a:prstGeom prst="rect">
            <a:avLst/>
          </a:prstGeom>
        </p:spPr>
      </p:pic>
    </p:spTree>
    <p:extLst>
      <p:ext uri="{BB962C8B-B14F-4D97-AF65-F5344CB8AC3E}">
        <p14:creationId xmlns:p14="http://schemas.microsoft.com/office/powerpoint/2010/main" val="1232717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57840-F2DA-47AF-83F2-CCD290BFCBD6}"/>
              </a:ext>
            </a:extLst>
          </p:cNvPr>
          <p:cNvPicPr>
            <a:picLocks noChangeAspect="1"/>
          </p:cNvPicPr>
          <p:nvPr/>
        </p:nvPicPr>
        <p:blipFill rotWithShape="1">
          <a:blip r:embed="rId3"/>
          <a:srcRect l="18859" t="22136" r="17718" b="8996"/>
          <a:stretch/>
        </p:blipFill>
        <p:spPr>
          <a:xfrm>
            <a:off x="1199965" y="656947"/>
            <a:ext cx="9792070" cy="5980919"/>
          </a:xfrm>
          <a:prstGeom prst="rect">
            <a:avLst/>
          </a:prstGeom>
        </p:spPr>
      </p:pic>
    </p:spTree>
    <p:extLst>
      <p:ext uri="{BB962C8B-B14F-4D97-AF65-F5344CB8AC3E}">
        <p14:creationId xmlns:p14="http://schemas.microsoft.com/office/powerpoint/2010/main" val="1409169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5BC39D-147C-4909-8D18-27492E907BFB}"/>
              </a:ext>
            </a:extLst>
          </p:cNvPr>
          <p:cNvPicPr>
            <a:picLocks noChangeAspect="1"/>
          </p:cNvPicPr>
          <p:nvPr/>
        </p:nvPicPr>
        <p:blipFill rotWithShape="1">
          <a:blip r:embed="rId2"/>
          <a:srcRect l="22500" t="22007" r="20558" b="12104"/>
          <a:stretch/>
        </p:blipFill>
        <p:spPr>
          <a:xfrm>
            <a:off x="1091953" y="816745"/>
            <a:ext cx="9348187" cy="5610857"/>
          </a:xfrm>
          <a:prstGeom prst="rect">
            <a:avLst/>
          </a:prstGeom>
        </p:spPr>
      </p:pic>
    </p:spTree>
    <p:extLst>
      <p:ext uri="{BB962C8B-B14F-4D97-AF65-F5344CB8AC3E}">
        <p14:creationId xmlns:p14="http://schemas.microsoft.com/office/powerpoint/2010/main" val="1962098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C23DA5-F611-4C8A-9E7B-0E3746ADA770}"/>
              </a:ext>
            </a:extLst>
          </p:cNvPr>
          <p:cNvPicPr>
            <a:picLocks noChangeAspect="1"/>
          </p:cNvPicPr>
          <p:nvPr/>
        </p:nvPicPr>
        <p:blipFill rotWithShape="1">
          <a:blip r:embed="rId2"/>
          <a:srcRect l="19442" t="22524" r="16918" b="7573"/>
          <a:stretch/>
        </p:blipFill>
        <p:spPr>
          <a:xfrm>
            <a:off x="1180730" y="447870"/>
            <a:ext cx="9650027" cy="5962260"/>
          </a:xfrm>
          <a:prstGeom prst="rect">
            <a:avLst/>
          </a:prstGeom>
        </p:spPr>
      </p:pic>
    </p:spTree>
    <p:extLst>
      <p:ext uri="{BB962C8B-B14F-4D97-AF65-F5344CB8AC3E}">
        <p14:creationId xmlns:p14="http://schemas.microsoft.com/office/powerpoint/2010/main" val="33634945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76EA7-54AF-4B90-B2A0-D6BF7EECE79E}"/>
              </a:ext>
            </a:extLst>
          </p:cNvPr>
          <p:cNvPicPr>
            <a:picLocks noChangeAspect="1"/>
          </p:cNvPicPr>
          <p:nvPr/>
        </p:nvPicPr>
        <p:blipFill rotWithShape="1">
          <a:blip r:embed="rId2"/>
          <a:srcRect l="18204" t="22395" r="11893" b="19094"/>
          <a:stretch/>
        </p:blipFill>
        <p:spPr>
          <a:xfrm>
            <a:off x="630313" y="994298"/>
            <a:ext cx="10573306" cy="4978265"/>
          </a:xfrm>
          <a:prstGeom prst="rect">
            <a:avLst/>
          </a:prstGeom>
        </p:spPr>
      </p:pic>
    </p:spTree>
    <p:extLst>
      <p:ext uri="{BB962C8B-B14F-4D97-AF65-F5344CB8AC3E}">
        <p14:creationId xmlns:p14="http://schemas.microsoft.com/office/powerpoint/2010/main" val="38352635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2D1A02-9D3F-4D42-8DFE-947B28752E51}"/>
              </a:ext>
            </a:extLst>
          </p:cNvPr>
          <p:cNvPicPr>
            <a:picLocks noChangeAspect="1"/>
          </p:cNvPicPr>
          <p:nvPr/>
        </p:nvPicPr>
        <p:blipFill rotWithShape="1">
          <a:blip r:embed="rId2"/>
          <a:srcRect l="18495" t="22654" r="17500" b="9514"/>
          <a:stretch/>
        </p:blipFill>
        <p:spPr>
          <a:xfrm>
            <a:off x="1313894" y="754601"/>
            <a:ext cx="9401453" cy="5604507"/>
          </a:xfrm>
          <a:prstGeom prst="rect">
            <a:avLst/>
          </a:prstGeom>
        </p:spPr>
      </p:pic>
    </p:spTree>
    <p:extLst>
      <p:ext uri="{BB962C8B-B14F-4D97-AF65-F5344CB8AC3E}">
        <p14:creationId xmlns:p14="http://schemas.microsoft.com/office/powerpoint/2010/main" val="406086493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0</TotalTime>
  <Words>6917</Words>
  <Application>Microsoft Office PowerPoint</Application>
  <PresentationFormat>Widescreen</PresentationFormat>
  <Paragraphs>658</Paragraphs>
  <Slides>156</Slides>
  <Notes>26</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156</vt:i4>
      </vt:variant>
    </vt:vector>
  </HeadingPairs>
  <TitlesOfParts>
    <vt:vector size="178" baseType="lpstr">
      <vt:lpstr>Alegreya</vt:lpstr>
      <vt:lpstr>Arial</vt:lpstr>
      <vt:lpstr>Birka</vt:lpstr>
      <vt:lpstr>Birka-Italic</vt:lpstr>
      <vt:lpstr>Calibri</vt:lpstr>
      <vt:lpstr>Gentium Book Basic</vt:lpstr>
      <vt:lpstr>Helvetica</vt:lpstr>
      <vt:lpstr>Impact</vt:lpstr>
      <vt:lpstr>inherit</vt:lpstr>
      <vt:lpstr>Merriweather</vt:lpstr>
      <vt:lpstr>MyriadPro-Cond</vt:lpstr>
      <vt:lpstr>MyriadPro-SemiboldCond</vt:lpstr>
      <vt:lpstr>Nunito</vt:lpstr>
      <vt:lpstr>Proxima Nova</vt:lpstr>
      <vt:lpstr>Roboto</vt:lpstr>
      <vt:lpstr>Segoe Print</vt:lpstr>
      <vt:lpstr>SFMono-Regular</vt:lpstr>
      <vt:lpstr>Source Sans Pro</vt:lpstr>
      <vt:lpstr>TheSansMonoCd-W5Regular</vt:lpstr>
      <vt:lpstr>Tw Cen MT</vt:lpstr>
      <vt:lpstr>Verdana</vt:lpstr>
      <vt:lpstr>Droplet</vt:lpstr>
      <vt:lpstr>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Fundamentals</dc:title>
  <dc:creator>ajay singhal</dc:creator>
  <cp:lastModifiedBy>ajay singhal</cp:lastModifiedBy>
  <cp:revision>171</cp:revision>
  <dcterms:created xsi:type="dcterms:W3CDTF">2019-12-12T18:09:22Z</dcterms:created>
  <dcterms:modified xsi:type="dcterms:W3CDTF">2020-01-14T04:32:54Z</dcterms:modified>
</cp:coreProperties>
</file>